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90"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9" r:id="rId36"/>
    <p:sldId id="286" r:id="rId37"/>
    <p:sldId id="28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B22964-6E2D-23BA-D1FF-36601A49CB12}" v="3" dt="2025-10-21T13:53:31.5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tjie Glas" userId="S::marietjie.glas@moreleta.co.za::82e4d36c-97dd-4795-82f2-902ee20bf749" providerId="AD" clId="Web-{88BC0DD6-5CFA-EDC7-E92E-F288B8607732}"/>
    <pc:docChg chg="modSld">
      <pc:chgData name="Marietjie Glas" userId="S::marietjie.glas@moreleta.co.za::82e4d36c-97dd-4795-82f2-902ee20bf749" providerId="AD" clId="Web-{88BC0DD6-5CFA-EDC7-E92E-F288B8607732}" dt="2025-10-17T10:05:46.176" v="0" actId="1076"/>
      <pc:docMkLst>
        <pc:docMk/>
      </pc:docMkLst>
      <pc:sldChg chg="modSp">
        <pc:chgData name="Marietjie Glas" userId="S::marietjie.glas@moreleta.co.za::82e4d36c-97dd-4795-82f2-902ee20bf749" providerId="AD" clId="Web-{88BC0DD6-5CFA-EDC7-E92E-F288B8607732}" dt="2025-10-17T10:05:46.176" v="0" actId="1076"/>
        <pc:sldMkLst>
          <pc:docMk/>
          <pc:sldMk cId="4191421399" sldId="265"/>
        </pc:sldMkLst>
        <pc:picChg chg="mod">
          <ac:chgData name="Marietjie Glas" userId="S::marietjie.glas@moreleta.co.za::82e4d36c-97dd-4795-82f2-902ee20bf749" providerId="AD" clId="Web-{88BC0DD6-5CFA-EDC7-E92E-F288B8607732}" dt="2025-10-17T10:05:46.176" v="0" actId="1076"/>
          <ac:picMkLst>
            <pc:docMk/>
            <pc:sldMk cId="4191421399" sldId="265"/>
            <ac:picMk id="3" creationId="{2210754D-A0D8-7530-E001-EA5EDC921B55}"/>
          </ac:picMkLst>
        </pc:picChg>
      </pc:sldChg>
    </pc:docChg>
  </pc:docChgLst>
  <pc:docChgLst>
    <pc:chgData name="Salome Botha" userId="S::salome.botha@moreleta.co.za::ffb687aa-027b-4cf3-a2c1-856907da87cc" providerId="AD" clId="Web-{5AB22964-6E2D-23BA-D1FF-36601A49CB12}"/>
    <pc:docChg chg="modSld">
      <pc:chgData name="Salome Botha" userId="S::salome.botha@moreleta.co.za::ffb687aa-027b-4cf3-a2c1-856907da87cc" providerId="AD" clId="Web-{5AB22964-6E2D-23BA-D1FF-36601A49CB12}" dt="2025-10-21T13:53:28.681" v="1"/>
      <pc:docMkLst>
        <pc:docMk/>
      </pc:docMkLst>
      <pc:sldChg chg="addSp delSp modSp">
        <pc:chgData name="Salome Botha" userId="S::salome.botha@moreleta.co.za::ffb687aa-027b-4cf3-a2c1-856907da87cc" providerId="AD" clId="Web-{5AB22964-6E2D-23BA-D1FF-36601A49CB12}" dt="2025-10-21T13:53:28.681" v="1"/>
        <pc:sldMkLst>
          <pc:docMk/>
          <pc:sldMk cId="1212859471" sldId="256"/>
        </pc:sldMkLst>
        <pc:picChg chg="add mod">
          <ac:chgData name="Salome Botha" userId="S::salome.botha@moreleta.co.za::ffb687aa-027b-4cf3-a2c1-856907da87cc" providerId="AD" clId="Web-{5AB22964-6E2D-23BA-D1FF-36601A49CB12}" dt="2025-10-21T13:53:28.681" v="1"/>
          <ac:picMkLst>
            <pc:docMk/>
            <pc:sldMk cId="1212859471" sldId="256"/>
            <ac:picMk id="2" creationId="{2BAD7EC8-17E7-A86B-94F1-EC0C7AD8F91B}"/>
          </ac:picMkLst>
        </pc:picChg>
        <pc:picChg chg="del">
          <ac:chgData name="Salome Botha" userId="S::salome.botha@moreleta.co.za::ffb687aa-027b-4cf3-a2c1-856907da87cc" providerId="AD" clId="Web-{5AB22964-6E2D-23BA-D1FF-36601A49CB12}" dt="2025-10-21T13:53:14.681" v="0"/>
          <ac:picMkLst>
            <pc:docMk/>
            <pc:sldMk cId="1212859471" sldId="256"/>
            <ac:picMk id="73" creationId="{8C0C6FE0-91EB-AC5B-9D3F-8B56646D1B8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1CF083-786A-8D45-AAC6-7E0DBE1B538B}"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F21328-19D4-7C4A-8821-1CDC26A76681}" type="slidenum">
              <a:rPr lang="en-US" smtClean="0"/>
              <a:t>‹#›</a:t>
            </a:fld>
            <a:endParaRPr lang="en-US"/>
          </a:p>
        </p:txBody>
      </p:sp>
    </p:spTree>
    <p:extLst>
      <p:ext uri="{BB962C8B-B14F-4D97-AF65-F5344CB8AC3E}">
        <p14:creationId xmlns:p14="http://schemas.microsoft.com/office/powerpoint/2010/main" val="1311039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kern="1200" err="1">
                <a:solidFill>
                  <a:schemeClr val="tx1"/>
                </a:solidFill>
                <a:effectLst/>
                <a:latin typeface="+mn-lt"/>
                <a:ea typeface="+mn-ea"/>
                <a:cs typeface="+mn-cs"/>
              </a:rPr>
              <a:t>Slide</a:t>
            </a:r>
            <a:r>
              <a:rPr lang="af-ZA" sz="1200" kern="1200">
                <a:solidFill>
                  <a:schemeClr val="tx1"/>
                </a:solidFill>
                <a:effectLst/>
                <a:latin typeface="+mn-lt"/>
                <a:ea typeface="+mn-ea"/>
                <a:cs typeface="+mn-cs"/>
              </a:rPr>
              <a:t> 1. Baie welkom by </a:t>
            </a:r>
            <a:r>
              <a:rPr lang="af-ZA" sz="1200" kern="1200" err="1">
                <a:solidFill>
                  <a:schemeClr val="tx1"/>
                </a:solidFill>
                <a:effectLst/>
                <a:latin typeface="+mn-lt"/>
                <a:ea typeface="+mn-ea"/>
                <a:cs typeface="+mn-cs"/>
              </a:rPr>
              <a:t>Inwordig</a:t>
            </a:r>
            <a:r>
              <a:rPr lang="af-ZA"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a:t>
            </a:fld>
            <a:endParaRPr lang="en-US"/>
          </a:p>
        </p:txBody>
      </p:sp>
    </p:spTree>
    <p:extLst>
      <p:ext uri="{BB962C8B-B14F-4D97-AF65-F5344CB8AC3E}">
        <p14:creationId xmlns:p14="http://schemas.microsoft.com/office/powerpoint/2010/main" val="3025534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a:solidFill>
                  <a:schemeClr val="tx1"/>
                </a:solidFill>
                <a:effectLst/>
                <a:latin typeface="+mn-lt"/>
                <a:ea typeface="+mn-ea"/>
                <a:cs typeface="+mn-cs"/>
              </a:rPr>
              <a:t>261 keer in die Nuwe Testament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Matteus- 72</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Markus -46</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Lukas -37</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Johannes- 78 </a:t>
            </a:r>
          </a:p>
          <a:p>
            <a:endParaRPr lang="af-ZA"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In die </a:t>
            </a:r>
            <a:r>
              <a:rPr lang="af-ZA" sz="1200" kern="1200" err="1">
                <a:solidFill>
                  <a:schemeClr val="tx1"/>
                </a:solidFill>
                <a:effectLst/>
                <a:latin typeface="+mn-lt"/>
                <a:ea typeface="+mn-ea"/>
                <a:cs typeface="+mn-cs"/>
              </a:rPr>
              <a:t>Byblese</a:t>
            </a:r>
            <a:r>
              <a:rPr lang="af-ZA" sz="1200" kern="1200">
                <a:solidFill>
                  <a:schemeClr val="tx1"/>
                </a:solidFill>
                <a:effectLst/>
                <a:latin typeface="+mn-lt"/>
                <a:ea typeface="+mn-ea"/>
                <a:cs typeface="+mn-cs"/>
              </a:rPr>
              <a:t> konteks was ‘n leerder iemand wat ‘n spesifieke leermeester gevolg het en dan aangesluit het by die lewensfilosofie van hierdie leermeester. Jou </a:t>
            </a:r>
            <a:r>
              <a:rPr lang="af-ZA" sz="1200" kern="1200" err="1">
                <a:solidFill>
                  <a:schemeClr val="tx1"/>
                </a:solidFill>
                <a:effectLst/>
                <a:latin typeface="+mn-lt"/>
                <a:ea typeface="+mn-ea"/>
                <a:cs typeface="+mn-cs"/>
              </a:rPr>
              <a:t>verbindtenis</a:t>
            </a:r>
            <a:r>
              <a:rPr lang="af-ZA" sz="1200" kern="1200">
                <a:solidFill>
                  <a:schemeClr val="tx1"/>
                </a:solidFill>
                <a:effectLst/>
                <a:latin typeface="+mn-lt"/>
                <a:ea typeface="+mn-ea"/>
                <a:cs typeface="+mn-cs"/>
              </a:rPr>
              <a:t> tot hierdie leermeester was vir ‘n leeftyd.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10</a:t>
            </a:fld>
            <a:endParaRPr lang="en-US"/>
          </a:p>
        </p:txBody>
      </p:sp>
    </p:spTree>
    <p:extLst>
      <p:ext uri="{BB962C8B-B14F-4D97-AF65-F5344CB8AC3E}">
        <p14:creationId xmlns:p14="http://schemas.microsoft.com/office/powerpoint/2010/main" val="662432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a:solidFill>
                  <a:schemeClr val="tx1"/>
                </a:solidFill>
                <a:effectLst/>
                <a:latin typeface="+mn-lt"/>
                <a:ea typeface="+mn-ea"/>
                <a:cs typeface="+mn-cs"/>
              </a:rPr>
              <a:t>Wanneer Jesus se dissipels dan hom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het hulle nie gewonder wat die woord beteken nie. In die tyd van die eerste dissipels van Jesus was klomp sulke skole: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11</a:t>
            </a:fld>
            <a:endParaRPr lang="en-US"/>
          </a:p>
        </p:txBody>
      </p:sp>
    </p:spTree>
    <p:extLst>
      <p:ext uri="{BB962C8B-B14F-4D97-AF65-F5344CB8AC3E}">
        <p14:creationId xmlns:p14="http://schemas.microsoft.com/office/powerpoint/2010/main" val="3811760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a:solidFill>
                  <a:schemeClr val="tx1"/>
                </a:solidFill>
                <a:effectLst/>
                <a:latin typeface="+mn-lt"/>
                <a:ea typeface="+mn-ea"/>
                <a:cs typeface="+mn-cs"/>
              </a:rPr>
              <a:t>Die groot </a:t>
            </a:r>
            <a:r>
              <a:rPr lang="af-ZA" sz="1200" kern="1200" err="1">
                <a:solidFill>
                  <a:schemeClr val="tx1"/>
                </a:solidFill>
                <a:effectLst/>
                <a:latin typeface="+mn-lt"/>
                <a:ea typeface="+mn-ea"/>
                <a:cs typeface="+mn-cs"/>
              </a:rPr>
              <a:t>dissipelmakers</a:t>
            </a:r>
            <a:r>
              <a:rPr lang="af-ZA" sz="1200" kern="1200">
                <a:solidFill>
                  <a:schemeClr val="tx1"/>
                </a:solidFill>
                <a:effectLst/>
                <a:latin typeface="+mn-lt"/>
                <a:ea typeface="+mn-ea"/>
                <a:cs typeface="+mn-cs"/>
              </a:rPr>
              <a:t> in Jesus se tyd. </a:t>
            </a:r>
            <a:endParaRPr lang="en-US" sz="1200" kern="1200">
              <a:solidFill>
                <a:schemeClr val="tx1"/>
              </a:solidFill>
              <a:effectLst/>
              <a:latin typeface="+mn-lt"/>
              <a:ea typeface="+mn-ea"/>
              <a:cs typeface="+mn-cs"/>
            </a:endParaRPr>
          </a:p>
          <a:p>
            <a:r>
              <a:rPr lang="af-ZA" sz="1200" b="1" kern="1200" err="1">
                <a:solidFill>
                  <a:schemeClr val="tx1"/>
                </a:solidFill>
                <a:effectLst/>
                <a:latin typeface="+mn-lt"/>
                <a:ea typeface="+mn-ea"/>
                <a:cs typeface="+mn-cs"/>
              </a:rPr>
              <a:t>Hillel</a:t>
            </a:r>
            <a:r>
              <a:rPr lang="af-ZA" sz="1200" b="1" kern="1200">
                <a:solidFill>
                  <a:schemeClr val="tx1"/>
                </a:solidFill>
                <a:effectLst/>
                <a:latin typeface="+mn-lt"/>
                <a:ea typeface="+mn-ea"/>
                <a:cs typeface="+mn-cs"/>
              </a:rPr>
              <a:t>:</a:t>
            </a:r>
            <a:r>
              <a:rPr lang="af-ZA" sz="1200" kern="1200">
                <a:solidFill>
                  <a:schemeClr val="tx1"/>
                </a:solidFill>
                <a:effectLst/>
                <a:latin typeface="+mn-lt"/>
                <a:ea typeface="+mn-ea"/>
                <a:cs typeface="+mn-cs"/>
              </a:rPr>
              <a:t> Hy het ‘n Joodse skool gehad. </a:t>
            </a:r>
            <a:r>
              <a:rPr lang="af-ZA" sz="1200" kern="1200" err="1">
                <a:solidFill>
                  <a:schemeClr val="tx1"/>
                </a:solidFill>
                <a:effectLst/>
                <a:latin typeface="+mn-lt"/>
                <a:ea typeface="+mn-ea"/>
                <a:cs typeface="+mn-cs"/>
              </a:rPr>
              <a:t>Afkomsitg</a:t>
            </a:r>
            <a:r>
              <a:rPr lang="af-ZA" sz="1200" kern="1200">
                <a:solidFill>
                  <a:schemeClr val="tx1"/>
                </a:solidFill>
                <a:effectLst/>
                <a:latin typeface="+mn-lt"/>
                <a:ea typeface="+mn-ea"/>
                <a:cs typeface="+mn-cs"/>
              </a:rPr>
              <a:t> van Babilon. Hy het studeer in Palestina. Sy bekendste leerstelling was met betrekking tot die Gouer Reël. “Dit wat haatlik is teenoor jou. Moenie dit doen aan ander nie. Dit is die beste opsomming van die Torah.”  </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F21328-19D4-7C4A-8821-1CDC26A76681}" type="slidenum">
              <a:rPr lang="en-US" smtClean="0"/>
              <a:t>12</a:t>
            </a:fld>
            <a:endParaRPr lang="en-US"/>
          </a:p>
        </p:txBody>
      </p:sp>
    </p:spTree>
    <p:extLst>
      <p:ext uri="{BB962C8B-B14F-4D97-AF65-F5344CB8AC3E}">
        <p14:creationId xmlns:p14="http://schemas.microsoft.com/office/powerpoint/2010/main" val="1850824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Shamai</a:t>
            </a:r>
            <a:r>
              <a:rPr lang="af-ZA" sz="1200" b="1" kern="1200">
                <a:solidFill>
                  <a:schemeClr val="tx1"/>
                </a:solidFill>
                <a:effectLst/>
                <a:latin typeface="+mn-lt"/>
                <a:ea typeface="+mn-ea"/>
                <a:cs typeface="+mn-cs"/>
              </a:rPr>
              <a:t>:</a:t>
            </a:r>
            <a:r>
              <a:rPr lang="af-ZA" sz="1200" kern="1200">
                <a:solidFill>
                  <a:schemeClr val="tx1"/>
                </a:solidFill>
                <a:effectLst/>
                <a:latin typeface="+mn-lt"/>
                <a:ea typeface="+mn-ea"/>
                <a:cs typeface="+mn-cs"/>
              </a:rPr>
              <a:t> Hy het in dieselfde tyd as </a:t>
            </a:r>
            <a:r>
              <a:rPr lang="af-ZA" sz="1200" kern="1200" err="1">
                <a:solidFill>
                  <a:schemeClr val="tx1"/>
                </a:solidFill>
                <a:effectLst/>
                <a:latin typeface="+mn-lt"/>
                <a:ea typeface="+mn-ea"/>
                <a:cs typeface="+mn-cs"/>
              </a:rPr>
              <a:t>Hillel</a:t>
            </a:r>
            <a:r>
              <a:rPr lang="af-ZA" sz="1200" kern="1200">
                <a:solidFill>
                  <a:schemeClr val="tx1"/>
                </a:solidFill>
                <a:effectLst/>
                <a:latin typeface="+mn-lt"/>
                <a:ea typeface="+mn-ea"/>
                <a:cs typeface="+mn-cs"/>
              </a:rPr>
              <a:t> ‘n skool van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gehad.  Hy was meer konserwatief en streng in sy </a:t>
            </a:r>
            <a:r>
              <a:rPr lang="af-ZA" sz="1200" kern="1200" err="1">
                <a:solidFill>
                  <a:schemeClr val="tx1"/>
                </a:solidFill>
                <a:effectLst/>
                <a:latin typeface="+mn-lt"/>
                <a:ea typeface="+mn-ea"/>
                <a:cs typeface="+mn-cs"/>
              </a:rPr>
              <a:t>leeringe</a:t>
            </a:r>
            <a:r>
              <a:rPr lang="af-ZA" sz="1200" kern="1200">
                <a:solidFill>
                  <a:schemeClr val="tx1"/>
                </a:solidFill>
                <a:effectLst/>
                <a:latin typeface="+mn-lt"/>
                <a:ea typeface="+mn-ea"/>
                <a:cs typeface="+mn-cs"/>
              </a:rPr>
              <a:t>. Tussen </a:t>
            </a:r>
            <a:r>
              <a:rPr lang="af-ZA" sz="1200" kern="1200" err="1">
                <a:solidFill>
                  <a:schemeClr val="tx1"/>
                </a:solidFill>
                <a:effectLst/>
                <a:latin typeface="+mn-lt"/>
                <a:ea typeface="+mn-ea"/>
                <a:cs typeface="+mn-cs"/>
              </a:rPr>
              <a:t>Hillel</a:t>
            </a:r>
            <a:r>
              <a:rPr lang="af-ZA" sz="1200" kern="1200">
                <a:solidFill>
                  <a:schemeClr val="tx1"/>
                </a:solidFill>
                <a:effectLst/>
                <a:latin typeface="+mn-lt"/>
                <a:ea typeface="+mn-ea"/>
                <a:cs typeface="+mn-cs"/>
              </a:rPr>
              <a:t> en </a:t>
            </a:r>
            <a:r>
              <a:rPr lang="af-ZA" sz="1200" kern="1200" err="1">
                <a:solidFill>
                  <a:schemeClr val="tx1"/>
                </a:solidFill>
                <a:effectLst/>
                <a:latin typeface="+mn-lt"/>
                <a:ea typeface="+mn-ea"/>
                <a:cs typeface="+mn-cs"/>
              </a:rPr>
              <a:t>Shamai</a:t>
            </a:r>
            <a:r>
              <a:rPr lang="af-ZA" sz="1200" kern="1200">
                <a:solidFill>
                  <a:schemeClr val="tx1"/>
                </a:solidFill>
                <a:effectLst/>
                <a:latin typeface="+mn-lt"/>
                <a:ea typeface="+mn-ea"/>
                <a:cs typeface="+mn-cs"/>
              </a:rPr>
              <a:t> het hulle die grootste invloed op die Judaïsme gehad.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13</a:t>
            </a:fld>
            <a:endParaRPr lang="en-US"/>
          </a:p>
        </p:txBody>
      </p:sp>
    </p:spTree>
    <p:extLst>
      <p:ext uri="{BB962C8B-B14F-4D97-AF65-F5344CB8AC3E}">
        <p14:creationId xmlns:p14="http://schemas.microsoft.com/office/powerpoint/2010/main" val="3146247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a:solidFill>
                  <a:schemeClr val="tx1"/>
                </a:solidFill>
                <a:effectLst/>
                <a:latin typeface="+mn-lt"/>
                <a:ea typeface="+mn-ea"/>
                <a:cs typeface="+mn-cs"/>
              </a:rPr>
              <a:t>Skool van Pythagoras:</a:t>
            </a:r>
            <a:r>
              <a:rPr lang="af-ZA" sz="1200" kern="1200">
                <a:solidFill>
                  <a:schemeClr val="tx1"/>
                </a:solidFill>
                <a:effectLst/>
                <a:latin typeface="+mn-lt"/>
                <a:ea typeface="+mn-ea"/>
                <a:cs typeface="+mn-cs"/>
              </a:rPr>
              <a:t> Hy het dissipels in Griekeland gemaak. Hy het deur nommers te gebruik mense probeer help om die groter heelal beter te verstaan.</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14</a:t>
            </a:fld>
            <a:endParaRPr lang="en-US"/>
          </a:p>
        </p:txBody>
      </p:sp>
    </p:spTree>
    <p:extLst>
      <p:ext uri="{BB962C8B-B14F-4D97-AF65-F5344CB8AC3E}">
        <p14:creationId xmlns:p14="http://schemas.microsoft.com/office/powerpoint/2010/main" val="1305479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Epikurus</a:t>
            </a:r>
            <a:r>
              <a:rPr lang="af-ZA" sz="1200" b="1" kern="1200">
                <a:solidFill>
                  <a:schemeClr val="tx1"/>
                </a:solidFill>
                <a:effectLst/>
                <a:latin typeface="+mn-lt"/>
                <a:ea typeface="+mn-ea"/>
                <a:cs typeface="+mn-cs"/>
              </a:rPr>
              <a:t>:</a:t>
            </a:r>
            <a:r>
              <a:rPr lang="af-ZA" sz="1200" kern="1200">
                <a:solidFill>
                  <a:schemeClr val="tx1"/>
                </a:solidFill>
                <a:effectLst/>
                <a:latin typeface="+mn-lt"/>
                <a:ea typeface="+mn-ea"/>
                <a:cs typeface="+mn-cs"/>
              </a:rPr>
              <a:t> Hy het geskryf oor etiese filosofie. Het sy dissipels geleer wat </a:t>
            </a:r>
            <a:r>
              <a:rPr lang="af-ZA" sz="1200" kern="1200" err="1">
                <a:solidFill>
                  <a:schemeClr val="tx1"/>
                </a:solidFill>
                <a:effectLst/>
                <a:latin typeface="+mn-lt"/>
                <a:ea typeface="+mn-ea"/>
                <a:cs typeface="+mn-cs"/>
              </a:rPr>
              <a:t>eenvoudge</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plesiers</a:t>
            </a:r>
            <a:r>
              <a:rPr lang="af-ZA" sz="1200" kern="1200">
                <a:solidFill>
                  <a:schemeClr val="tx1"/>
                </a:solidFill>
                <a:effectLst/>
                <a:latin typeface="+mn-lt"/>
                <a:ea typeface="+mn-ea"/>
                <a:cs typeface="+mn-cs"/>
              </a:rPr>
              <a:t> is, hoe om in sinvolle vriendskappe te staan asook hoe jy moet dink oor aftrede.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15</a:t>
            </a:fld>
            <a:endParaRPr lang="en-US"/>
          </a:p>
        </p:txBody>
      </p:sp>
    </p:spTree>
    <p:extLst>
      <p:ext uri="{BB962C8B-B14F-4D97-AF65-F5344CB8AC3E}">
        <p14:creationId xmlns:p14="http://schemas.microsoft.com/office/powerpoint/2010/main" val="3055089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b="1" kern="1200">
                <a:solidFill>
                  <a:schemeClr val="tx1"/>
                </a:solidFill>
                <a:effectLst/>
                <a:latin typeface="+mn-lt"/>
                <a:ea typeface="+mn-ea"/>
                <a:cs typeface="+mn-cs"/>
              </a:rPr>
              <a:t>Johannes die doper</a:t>
            </a:r>
            <a:r>
              <a:rPr lang="af-ZA" sz="1200" kern="1200">
                <a:solidFill>
                  <a:schemeClr val="tx1"/>
                </a:solidFill>
                <a:effectLst/>
                <a:latin typeface="+mn-lt"/>
                <a:ea typeface="+mn-ea"/>
                <a:cs typeface="+mn-cs"/>
              </a:rPr>
              <a:t> het dissipels gehad. (Matteus 11: 2-6) </a:t>
            </a:r>
            <a:endParaRPr lang="en-US" sz="1200" kern="1200">
              <a:solidFill>
                <a:schemeClr val="tx1"/>
              </a:solidFill>
              <a:effectLst/>
              <a:latin typeface="+mn-lt"/>
              <a:ea typeface="+mn-ea"/>
              <a:cs typeface="+mn-cs"/>
            </a:endParaRPr>
          </a:p>
          <a:p>
            <a:r>
              <a:rPr lang="af-ZA" sz="1200" b="1" kern="1200">
                <a:solidFill>
                  <a:schemeClr val="tx1"/>
                </a:solidFill>
                <a:effectLst/>
                <a:latin typeface="+mn-lt"/>
                <a:ea typeface="+mn-ea"/>
                <a:cs typeface="+mn-cs"/>
              </a:rPr>
              <a:t>Die Fariseërs</a:t>
            </a:r>
            <a:r>
              <a:rPr lang="af-ZA" sz="1200" kern="1200">
                <a:solidFill>
                  <a:schemeClr val="tx1"/>
                </a:solidFill>
                <a:effectLst/>
                <a:latin typeface="+mn-lt"/>
                <a:ea typeface="+mn-ea"/>
                <a:cs typeface="+mn-cs"/>
              </a:rPr>
              <a:t> het skole gehad en dissipels gemaak. Matteus 22:16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Groepering Jode wat die woorde van </a:t>
            </a:r>
            <a:r>
              <a:rPr lang="af-ZA" sz="1200" b="1" kern="1200">
                <a:solidFill>
                  <a:schemeClr val="tx1"/>
                </a:solidFill>
                <a:effectLst/>
                <a:latin typeface="+mn-lt"/>
                <a:ea typeface="+mn-ea"/>
                <a:cs typeface="+mn-cs"/>
              </a:rPr>
              <a:t>Moses </a:t>
            </a:r>
            <a:r>
              <a:rPr lang="af-ZA" sz="1200" kern="1200">
                <a:solidFill>
                  <a:schemeClr val="tx1"/>
                </a:solidFill>
                <a:effectLst/>
                <a:latin typeface="+mn-lt"/>
                <a:ea typeface="+mn-ea"/>
                <a:cs typeface="+mn-cs"/>
              </a:rPr>
              <a:t>godsdienstig gevolg het. Johannes 9:27-29. Mense wat glo dat hulle dissipels van Moses is. </a:t>
            </a:r>
          </a:p>
          <a:p>
            <a:endParaRPr lang="af-ZA"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Dit is dus duidelik dat alles wat gebeur het in die tyd van Jesus op aarde was beïnvloed deur verskillende skole van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En dan word ons deur die evangelies bekend gestel aan ‘n nuwe bedeling van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wat Jesus inlyf. In die middel van </a:t>
            </a:r>
            <a:r>
              <a:rPr lang="af-ZA" sz="1200" kern="1200" err="1">
                <a:solidFill>
                  <a:schemeClr val="tx1"/>
                </a:solidFill>
                <a:effectLst/>
                <a:latin typeface="+mn-lt"/>
                <a:ea typeface="+mn-ea"/>
                <a:cs typeface="+mn-cs"/>
              </a:rPr>
              <a:t>Shami</a:t>
            </a:r>
            <a:r>
              <a:rPr lang="af-ZA" sz="1200" kern="1200">
                <a:solidFill>
                  <a:schemeClr val="tx1"/>
                </a:solidFill>
                <a:effectLst/>
                <a:latin typeface="+mn-lt"/>
                <a:ea typeface="+mn-ea"/>
                <a:cs typeface="+mn-cs"/>
              </a:rPr>
              <a:t> en </a:t>
            </a:r>
            <a:r>
              <a:rPr lang="af-ZA" sz="1200" kern="1200" err="1">
                <a:solidFill>
                  <a:schemeClr val="tx1"/>
                </a:solidFill>
                <a:effectLst/>
                <a:latin typeface="+mn-lt"/>
                <a:ea typeface="+mn-ea"/>
                <a:cs typeface="+mn-cs"/>
              </a:rPr>
              <a:t>Hillel</a:t>
            </a:r>
            <a:r>
              <a:rPr lang="af-ZA" sz="1200" kern="1200">
                <a:solidFill>
                  <a:schemeClr val="tx1"/>
                </a:solidFill>
                <a:effectLst/>
                <a:latin typeface="+mn-lt"/>
                <a:ea typeface="+mn-ea"/>
                <a:cs typeface="+mn-cs"/>
              </a:rPr>
              <a:t> sê Jesus hy maak ook ‘n skool oop. Dissipels van Jesus.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Wanneer Jesus dan sy dissipels nooi om dissipels te maak het hulle dadelik geweet wat van hulle verwag word. Hulle was nie onkant betrap met iets nuuts nie. Hulle het dadelik ‘n verwysing gehad omdat hulle saam met Jesus geloop het. </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F21328-19D4-7C4A-8821-1CDC26A76681}" type="slidenum">
              <a:rPr lang="en-US" smtClean="0"/>
              <a:t>16</a:t>
            </a:fld>
            <a:endParaRPr lang="en-US"/>
          </a:p>
        </p:txBody>
      </p:sp>
    </p:spTree>
    <p:extLst>
      <p:ext uri="{BB962C8B-B14F-4D97-AF65-F5344CB8AC3E}">
        <p14:creationId xmlns:p14="http://schemas.microsoft.com/office/powerpoint/2010/main" val="353184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a:solidFill>
                  <a:schemeClr val="tx1"/>
                </a:solidFill>
                <a:effectLst/>
                <a:latin typeface="+mn-lt"/>
                <a:ea typeface="+mn-ea"/>
                <a:cs typeface="+mn-cs"/>
              </a:rPr>
              <a:t>Kom ons gaan terug na Matteus 28: 19-20</a:t>
            </a:r>
            <a:r>
              <a:rPr lang="en-US">
                <a:effectLst/>
              </a:rPr>
              <a:t> </a:t>
            </a:r>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17</a:t>
            </a:fld>
            <a:endParaRPr lang="en-US"/>
          </a:p>
        </p:txBody>
      </p:sp>
    </p:spTree>
    <p:extLst>
      <p:ext uri="{BB962C8B-B14F-4D97-AF65-F5344CB8AC3E}">
        <p14:creationId xmlns:p14="http://schemas.microsoft.com/office/powerpoint/2010/main" val="1880745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b="1" i="1" u="sng" kern="1200" err="1">
                <a:solidFill>
                  <a:schemeClr val="tx1"/>
                </a:solidFill>
                <a:effectLst/>
                <a:latin typeface="+mn-lt"/>
                <a:ea typeface="+mn-ea"/>
                <a:cs typeface="+mn-cs"/>
              </a:rPr>
              <a:t>Poreuomai</a:t>
            </a:r>
            <a:r>
              <a:rPr lang="af-ZA" sz="1200" b="1" i="1" u="sng" kern="1200">
                <a:solidFill>
                  <a:schemeClr val="tx1"/>
                </a:solidFill>
                <a:effectLst/>
                <a:latin typeface="+mn-lt"/>
                <a:ea typeface="+mn-ea"/>
                <a:cs typeface="+mn-cs"/>
              </a:rPr>
              <a:t>:</a:t>
            </a:r>
            <a:r>
              <a:rPr lang="af-ZA" sz="1200" kern="1200">
                <a:solidFill>
                  <a:schemeClr val="tx1"/>
                </a:solidFill>
                <a:effectLst/>
                <a:latin typeface="+mn-lt"/>
                <a:ea typeface="+mn-ea"/>
                <a:cs typeface="+mn-cs"/>
              </a:rPr>
              <a:t> Werkwoord, </a:t>
            </a:r>
            <a:r>
              <a:rPr lang="af-ZA" sz="1200" kern="1200" err="1">
                <a:solidFill>
                  <a:schemeClr val="tx1"/>
                </a:solidFill>
                <a:effectLst/>
                <a:latin typeface="+mn-lt"/>
                <a:ea typeface="+mn-ea"/>
                <a:cs typeface="+mn-cs"/>
              </a:rPr>
              <a:t>partisipuim</a:t>
            </a:r>
            <a:r>
              <a:rPr lang="af-ZA" sz="1200" kern="1200">
                <a:solidFill>
                  <a:schemeClr val="tx1"/>
                </a:solidFill>
                <a:effectLst/>
                <a:latin typeface="+mn-lt"/>
                <a:ea typeface="+mn-ea"/>
                <a:cs typeface="+mn-cs"/>
              </a:rPr>
              <a:t>, passief, nominatief, meervoud, manlik.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Om te beweeg van een plek na ‘n ander plek met die moontlikheid  van kontinuïteit.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Aanhoudend en intensioneel sonder dat daar ‘n einde aan die tyd is.</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af-ZA" sz="1200" b="1" i="1" u="sng" kern="1200" err="1">
                <a:solidFill>
                  <a:schemeClr val="tx1"/>
                </a:solidFill>
                <a:effectLst/>
                <a:latin typeface="+mn-lt"/>
                <a:ea typeface="+mn-ea"/>
                <a:cs typeface="+mn-cs"/>
              </a:rPr>
              <a:t>Matheteuo</a:t>
            </a:r>
            <a:r>
              <a:rPr lang="af-ZA" sz="1200" i="1" kern="1200">
                <a:solidFill>
                  <a:schemeClr val="tx1"/>
                </a:solidFill>
                <a:effectLst/>
                <a:latin typeface="+mn-lt"/>
                <a:ea typeface="+mn-ea"/>
                <a:cs typeface="+mn-cs"/>
              </a:rPr>
              <a:t>:</a:t>
            </a:r>
            <a:r>
              <a:rPr lang="af-ZA" sz="1200" kern="1200">
                <a:solidFill>
                  <a:schemeClr val="tx1"/>
                </a:solidFill>
                <a:effectLst/>
                <a:latin typeface="+mn-lt"/>
                <a:ea typeface="+mn-ea"/>
                <a:cs typeface="+mn-cs"/>
              </a:rPr>
              <a:t> Werkwoord, imperatief, </a:t>
            </a:r>
            <a:r>
              <a:rPr lang="af-ZA" sz="1200" kern="1200" err="1">
                <a:solidFill>
                  <a:schemeClr val="tx1"/>
                </a:solidFill>
                <a:effectLst/>
                <a:latin typeface="+mn-lt"/>
                <a:ea typeface="+mn-ea"/>
                <a:cs typeface="+mn-cs"/>
              </a:rPr>
              <a:t>aoristos</a:t>
            </a:r>
            <a:r>
              <a:rPr lang="af-ZA" sz="1200" kern="1200">
                <a:solidFill>
                  <a:schemeClr val="tx1"/>
                </a:solidFill>
                <a:effectLst/>
                <a:latin typeface="+mn-lt"/>
                <a:ea typeface="+mn-ea"/>
                <a:cs typeface="+mn-cs"/>
              </a:rPr>
              <a:t>, aktief, 2de persoon, meervoud.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Om iemand te maak ‘n dissipel word. Dringende en belangrike opdrag. (</a:t>
            </a:r>
            <a:r>
              <a:rPr lang="af-ZA" sz="1200" kern="1200" err="1">
                <a:solidFill>
                  <a:schemeClr val="tx1"/>
                </a:solidFill>
                <a:effectLst/>
                <a:latin typeface="+mn-lt"/>
                <a:ea typeface="+mn-ea"/>
                <a:cs typeface="+mn-cs"/>
              </a:rPr>
              <a:t>Uitroeptekenwoorde</a:t>
            </a:r>
            <a:r>
              <a:rPr lang="af-ZA"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af-ZA" sz="1200" b="1" i="1" u="sng" kern="1200" err="1">
                <a:solidFill>
                  <a:schemeClr val="tx1"/>
                </a:solidFill>
                <a:effectLst/>
                <a:latin typeface="+mn-lt"/>
                <a:ea typeface="+mn-ea"/>
                <a:cs typeface="+mn-cs"/>
              </a:rPr>
              <a:t>Ethnos</a:t>
            </a:r>
            <a:r>
              <a:rPr lang="af-ZA" sz="1200" b="1" i="1" u="sng" kern="1200">
                <a:solidFill>
                  <a:schemeClr val="tx1"/>
                </a:solidFill>
                <a:effectLst/>
                <a:latin typeface="+mn-lt"/>
                <a:ea typeface="+mn-ea"/>
                <a:cs typeface="+mn-cs"/>
              </a:rPr>
              <a:t>:</a:t>
            </a:r>
            <a:r>
              <a:rPr lang="af-ZA" sz="1200" kern="1200">
                <a:solidFill>
                  <a:schemeClr val="tx1"/>
                </a:solidFill>
                <a:effectLst/>
                <a:latin typeface="+mn-lt"/>
                <a:ea typeface="+mn-ea"/>
                <a:cs typeface="+mn-cs"/>
              </a:rPr>
              <a:t> Die grootste groepering waarin jy die mensdom kan meet of beskryf. Dit is basies almal.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18</a:t>
            </a:fld>
            <a:endParaRPr lang="en-US"/>
          </a:p>
        </p:txBody>
      </p:sp>
    </p:spTree>
    <p:extLst>
      <p:ext uri="{BB962C8B-B14F-4D97-AF65-F5344CB8AC3E}">
        <p14:creationId xmlns:p14="http://schemas.microsoft.com/office/powerpoint/2010/main" val="2632012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a:solidFill>
                  <a:schemeClr val="tx1"/>
                </a:solidFill>
                <a:effectLst/>
                <a:latin typeface="+mn-lt"/>
                <a:ea typeface="+mn-ea"/>
                <a:cs typeface="+mn-cs"/>
              </a:rPr>
              <a:t>(</a:t>
            </a:r>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6)</a:t>
            </a:r>
            <a:r>
              <a:rPr lang="af-ZA" sz="1200" kern="1200">
                <a:solidFill>
                  <a:schemeClr val="tx1"/>
                </a:solidFill>
                <a:effectLst/>
                <a:latin typeface="+mn-lt"/>
                <a:ea typeface="+mn-ea"/>
                <a:cs typeface="+mn-cs"/>
              </a:rPr>
              <a:t> Heel beste grondteks </a:t>
            </a:r>
            <a:r>
              <a:rPr lang="af-ZA" sz="1200" kern="1200" err="1">
                <a:solidFill>
                  <a:schemeClr val="tx1"/>
                </a:solidFill>
                <a:effectLst/>
                <a:latin typeface="+mn-lt"/>
                <a:ea typeface="+mn-ea"/>
                <a:cs typeface="+mn-cs"/>
              </a:rPr>
              <a:t>definise</a:t>
            </a:r>
            <a:r>
              <a:rPr lang="af-ZA" sz="1200" kern="1200">
                <a:solidFill>
                  <a:schemeClr val="tx1"/>
                </a:solidFill>
                <a:effectLst/>
                <a:latin typeface="+mn-lt"/>
                <a:ea typeface="+mn-ea"/>
                <a:cs typeface="+mn-cs"/>
              </a:rPr>
              <a:t>.  </a:t>
            </a:r>
            <a:r>
              <a:rPr lang="af-ZA" sz="1200" i="1" kern="1200">
                <a:solidFill>
                  <a:schemeClr val="tx1"/>
                </a:solidFill>
                <a:effectLst/>
                <a:latin typeface="+mn-lt"/>
                <a:ea typeface="+mn-ea"/>
                <a:cs typeface="+mn-cs"/>
              </a:rPr>
              <a:t>Soos wat jy gaan op ‘n daaglikse basis moet jy dissipels gaan maak van alle mense op aarde! </a:t>
            </a:r>
            <a:br>
              <a:rPr lang="af-ZA" sz="1200" i="1" kern="1200">
                <a:solidFill>
                  <a:schemeClr val="tx1"/>
                </a:solidFill>
                <a:effectLst/>
                <a:latin typeface="+mn-lt"/>
                <a:ea typeface="+mn-ea"/>
                <a:cs typeface="+mn-cs"/>
              </a:rPr>
            </a:br>
            <a:r>
              <a:rPr lang="af-ZA" sz="1200" kern="1200">
                <a:solidFill>
                  <a:schemeClr val="tx1"/>
                </a:solidFill>
                <a:effectLst/>
                <a:latin typeface="+mn-lt"/>
                <a:ea typeface="+mn-ea"/>
                <a:cs typeface="+mn-cs"/>
              </a:rPr>
              <a:t>Hoe maak ons dissipels?</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Lees saam met ons die volgende teksgedeeltes op jou bladsy.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19</a:t>
            </a:fld>
            <a:endParaRPr lang="en-US"/>
          </a:p>
        </p:txBody>
      </p:sp>
    </p:spTree>
    <p:extLst>
      <p:ext uri="{BB962C8B-B14F-4D97-AF65-F5344CB8AC3E}">
        <p14:creationId xmlns:p14="http://schemas.microsoft.com/office/powerpoint/2010/main" val="384088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err="1">
                <a:solidFill>
                  <a:schemeClr val="tx1"/>
                </a:solidFill>
                <a:effectLst/>
                <a:latin typeface="+mn-lt"/>
                <a:ea typeface="+mn-ea"/>
                <a:cs typeface="+mn-cs"/>
              </a:rPr>
              <a:t>Slide</a:t>
            </a:r>
            <a:r>
              <a:rPr lang="af-ZA" sz="1200" kern="1200">
                <a:solidFill>
                  <a:schemeClr val="tx1"/>
                </a:solidFill>
                <a:effectLst/>
                <a:latin typeface="+mn-lt"/>
                <a:ea typeface="+mn-ea"/>
                <a:cs typeface="+mn-cs"/>
              </a:rPr>
              <a:t> 2. Matteus 28:19 in die Grieks. </a:t>
            </a:r>
            <a:r>
              <a:rPr lang="af-ZA" sz="1200" kern="1200" err="1">
                <a:solidFill>
                  <a:schemeClr val="tx1"/>
                </a:solidFill>
                <a:effectLst/>
                <a:latin typeface="+mn-lt"/>
                <a:ea typeface="+mn-ea"/>
                <a:cs typeface="+mn-cs"/>
              </a:rPr>
              <a:t>Πορευθέντες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οὖν</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μ</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θητεύσ</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τε</a:t>
            </a:r>
            <a:r>
              <a:rPr lang="af-ZA" sz="1200" kern="1200">
                <a:solidFill>
                  <a:schemeClr val="tx1"/>
                </a:solidFill>
                <a:effectLst/>
                <a:latin typeface="+mn-lt"/>
                <a:ea typeface="+mn-ea"/>
                <a:cs typeface="+mn-cs"/>
              </a:rPr>
              <a:t> π</a:t>
            </a:r>
            <a:r>
              <a:rPr lang="af-ZA" sz="1200" kern="1200" err="1">
                <a:solidFill>
                  <a:schemeClr val="tx1"/>
                </a:solidFill>
                <a:effectLst/>
                <a:latin typeface="+mn-lt"/>
                <a:ea typeface="+mn-ea"/>
                <a:cs typeface="+mn-cs"/>
              </a:rPr>
              <a:t>άντ</a:t>
            </a:r>
            <a:r>
              <a:rPr lang="af-ZA" sz="1200" kern="1200">
                <a:solidFill>
                  <a:schemeClr val="tx1"/>
                </a:solidFill>
                <a:effectLst/>
                <a:latin typeface="+mn-lt"/>
                <a:ea typeface="+mn-ea"/>
                <a:cs typeface="+mn-cs"/>
              </a:rPr>
              <a:t>α </a:t>
            </a:r>
            <a:r>
              <a:rPr lang="af-ZA" sz="1200" kern="1200" err="1">
                <a:solidFill>
                  <a:schemeClr val="tx1"/>
                </a:solidFill>
                <a:effectLst/>
                <a:latin typeface="+mn-lt"/>
                <a:ea typeface="+mn-ea"/>
                <a:cs typeface="+mn-cs"/>
              </a:rPr>
              <a:t>τὰ</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ἔθνη</a:t>
            </a:r>
            <a:r>
              <a:rPr lang="af-ZA" sz="1200" kern="1200">
                <a:solidFill>
                  <a:schemeClr val="tx1"/>
                </a:solidFill>
                <a:effectLst/>
                <a:latin typeface="+mn-lt"/>
                <a:ea typeface="+mn-ea"/>
                <a:cs typeface="+mn-cs"/>
              </a:rPr>
              <a:t>, βαπ</a:t>
            </a:r>
            <a:r>
              <a:rPr lang="af-ZA" sz="1200" kern="1200" err="1">
                <a:solidFill>
                  <a:schemeClr val="tx1"/>
                </a:solidFill>
                <a:effectLst/>
                <a:latin typeface="+mn-lt"/>
                <a:ea typeface="+mn-ea"/>
                <a:cs typeface="+mn-cs"/>
              </a:rPr>
              <a:t>τίζοντες</a:t>
            </a:r>
            <a:r>
              <a:rPr lang="af-ZA" sz="1200" kern="1200">
                <a:solidFill>
                  <a:schemeClr val="tx1"/>
                </a:solidFill>
                <a:effectLst/>
                <a:latin typeface="+mn-lt"/>
                <a:ea typeface="+mn-ea"/>
                <a:cs typeface="+mn-cs"/>
              </a:rPr>
              <a:t> α</a:t>
            </a:r>
            <a:r>
              <a:rPr lang="af-ZA" sz="1200" kern="1200" err="1">
                <a:solidFill>
                  <a:schemeClr val="tx1"/>
                </a:solidFill>
                <a:effectLst/>
                <a:latin typeface="+mn-lt"/>
                <a:ea typeface="+mn-ea"/>
                <a:cs typeface="+mn-cs"/>
              </a:rPr>
              <a:t>ὐτοὺς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εἰς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τὸ</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ὄνομ</a:t>
            </a:r>
            <a:r>
              <a:rPr lang="af-ZA" sz="1200" kern="1200">
                <a:solidFill>
                  <a:schemeClr val="tx1"/>
                </a:solidFill>
                <a:effectLst/>
                <a:latin typeface="+mn-lt"/>
                <a:ea typeface="+mn-ea"/>
                <a:cs typeface="+mn-cs"/>
              </a:rPr>
              <a:t>α </a:t>
            </a:r>
            <a:r>
              <a:rPr lang="af-ZA" sz="1200" kern="1200" err="1">
                <a:solidFill>
                  <a:schemeClr val="tx1"/>
                </a:solidFill>
                <a:effectLst/>
                <a:latin typeface="+mn-lt"/>
                <a:ea typeface="+mn-ea"/>
                <a:cs typeface="+mn-cs"/>
              </a:rPr>
              <a:t>τοῦ</a:t>
            </a:r>
            <a:r>
              <a:rPr lang="af-ZA" sz="1200" kern="1200">
                <a:solidFill>
                  <a:schemeClr val="tx1"/>
                </a:solidFill>
                <a:effectLst/>
                <a:latin typeface="+mn-lt"/>
                <a:ea typeface="+mn-ea"/>
                <a:cs typeface="+mn-cs"/>
              </a:rPr>
              <a:t> πα</a:t>
            </a:r>
            <a:r>
              <a:rPr lang="af-ZA" sz="1200" kern="1200" err="1">
                <a:solidFill>
                  <a:schemeClr val="tx1"/>
                </a:solidFill>
                <a:effectLst/>
                <a:latin typeface="+mn-lt"/>
                <a:ea typeface="+mn-ea"/>
                <a:cs typeface="+mn-cs"/>
              </a:rPr>
              <a:t>τρὸς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κ</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ὶ</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τοῦ</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υἱοῦ</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κ</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ὶ</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τοῦ</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ἁγίου</a:t>
            </a:r>
            <a:r>
              <a:rPr lang="af-ZA" sz="1200" kern="1200">
                <a:solidFill>
                  <a:schemeClr val="tx1"/>
                </a:solidFill>
                <a:effectLst/>
                <a:latin typeface="+mn-lt"/>
                <a:ea typeface="+mn-ea"/>
                <a:cs typeface="+mn-cs"/>
              </a:rPr>
              <a:t> π</a:t>
            </a:r>
            <a:r>
              <a:rPr lang="af-ZA" sz="1200" kern="1200" err="1">
                <a:solidFill>
                  <a:schemeClr val="tx1"/>
                </a:solidFill>
                <a:effectLst/>
                <a:latin typeface="+mn-lt"/>
                <a:ea typeface="+mn-ea"/>
                <a:cs typeface="+mn-cs"/>
              </a:rPr>
              <a:t>νεύμ</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τος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διδάσκοντες</a:t>
            </a:r>
            <a:r>
              <a:rPr lang="af-ZA" sz="1200" kern="1200">
                <a:solidFill>
                  <a:schemeClr val="tx1"/>
                </a:solidFill>
                <a:effectLst/>
                <a:latin typeface="+mn-lt"/>
                <a:ea typeface="+mn-ea"/>
                <a:cs typeface="+mn-cs"/>
              </a:rPr>
              <a:t> α</a:t>
            </a:r>
            <a:r>
              <a:rPr lang="af-ZA" sz="1200" kern="1200" err="1">
                <a:solidFill>
                  <a:schemeClr val="tx1"/>
                </a:solidFill>
                <a:effectLst/>
                <a:latin typeface="+mn-lt"/>
                <a:ea typeface="+mn-ea"/>
                <a:cs typeface="+mn-cs"/>
              </a:rPr>
              <a:t>ὐτοὺς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τηρεῖν</a:t>
            </a:r>
            <a:r>
              <a:rPr lang="af-ZA" sz="1200" kern="1200">
                <a:solidFill>
                  <a:schemeClr val="tx1"/>
                </a:solidFill>
                <a:effectLst/>
                <a:latin typeface="+mn-lt"/>
                <a:ea typeface="+mn-ea"/>
                <a:cs typeface="+mn-cs"/>
              </a:rPr>
              <a:t> π</a:t>
            </a:r>
            <a:r>
              <a:rPr lang="af-ZA" sz="1200" kern="1200" err="1">
                <a:solidFill>
                  <a:schemeClr val="tx1"/>
                </a:solidFill>
                <a:effectLst/>
                <a:latin typeface="+mn-lt"/>
                <a:ea typeface="+mn-ea"/>
                <a:cs typeface="+mn-cs"/>
              </a:rPr>
              <a:t>άντ</a:t>
            </a:r>
            <a:r>
              <a:rPr lang="af-ZA" sz="1200" kern="1200">
                <a:solidFill>
                  <a:schemeClr val="tx1"/>
                </a:solidFill>
                <a:effectLst/>
                <a:latin typeface="+mn-lt"/>
                <a:ea typeface="+mn-ea"/>
                <a:cs typeface="+mn-cs"/>
              </a:rPr>
              <a:t>α </a:t>
            </a:r>
            <a:r>
              <a:rPr lang="af-ZA" sz="1200" kern="1200" err="1">
                <a:solidFill>
                  <a:schemeClr val="tx1"/>
                </a:solidFill>
                <a:effectLst/>
                <a:latin typeface="+mn-lt"/>
                <a:ea typeface="+mn-ea"/>
                <a:cs typeface="+mn-cs"/>
              </a:rPr>
              <a:t>ὅσ</a:t>
            </a:r>
            <a:r>
              <a:rPr lang="af-ZA" sz="1200" kern="1200">
                <a:solidFill>
                  <a:schemeClr val="tx1"/>
                </a:solidFill>
                <a:effectLst/>
                <a:latin typeface="+mn-lt"/>
                <a:ea typeface="+mn-ea"/>
                <a:cs typeface="+mn-cs"/>
              </a:rPr>
              <a:t>α </a:t>
            </a:r>
            <a:r>
              <a:rPr lang="af-ZA" sz="1200" kern="1200" err="1">
                <a:solidFill>
                  <a:schemeClr val="tx1"/>
                </a:solidFill>
                <a:effectLst/>
                <a:latin typeface="+mn-lt"/>
                <a:ea typeface="+mn-ea"/>
                <a:cs typeface="+mn-cs"/>
              </a:rPr>
              <a:t>ἐνετειλάμην</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ὑμῖν</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κ</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ὶ</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ἰδοὺ</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ἐγὼ</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μεθ</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ὑμῶν</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εἰμι</a:t>
            </a:r>
            <a:r>
              <a:rPr lang="af-ZA" sz="1200" kern="1200">
                <a:solidFill>
                  <a:schemeClr val="tx1"/>
                </a:solidFill>
                <a:effectLst/>
                <a:latin typeface="+mn-lt"/>
                <a:ea typeface="+mn-ea"/>
                <a:cs typeface="+mn-cs"/>
              </a:rPr>
              <a:t> π</a:t>
            </a:r>
            <a:r>
              <a:rPr lang="af-ZA" sz="1200" kern="1200" err="1">
                <a:solidFill>
                  <a:schemeClr val="tx1"/>
                </a:solidFill>
                <a:effectLst/>
                <a:latin typeface="+mn-lt"/>
                <a:ea typeface="+mn-ea"/>
                <a:cs typeface="+mn-cs"/>
              </a:rPr>
              <a:t>άσ</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τὰς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ἡμέρ</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ἕως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τῆς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συντελεί</a:t>
            </a:r>
            <a:r>
              <a:rPr lang="af-ZA" sz="1200" kern="1200">
                <a:solidFill>
                  <a:schemeClr val="tx1"/>
                </a:solidFill>
                <a:effectLst/>
                <a:latin typeface="+mn-lt"/>
                <a:ea typeface="+mn-ea"/>
                <a:cs typeface="+mn-cs"/>
              </a:rPr>
              <a:t>α</a:t>
            </a:r>
            <a:r>
              <a:rPr lang="af-ZA" sz="1200" kern="1200" err="1">
                <a:solidFill>
                  <a:schemeClr val="tx1"/>
                </a:solidFill>
                <a:effectLst/>
                <a:latin typeface="+mn-lt"/>
                <a:ea typeface="+mn-ea"/>
                <a:cs typeface="+mn-cs"/>
              </a:rPr>
              <a:t>ς</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τοῦ</a:t>
            </a:r>
            <a:r>
              <a:rPr lang="af-ZA" sz="1200" kern="1200">
                <a:solidFill>
                  <a:schemeClr val="tx1"/>
                </a:solidFill>
                <a:effectLst/>
                <a:latin typeface="+mn-lt"/>
                <a:ea typeface="+mn-ea"/>
                <a:cs typeface="+mn-cs"/>
              </a:rPr>
              <a:t> α</a:t>
            </a:r>
            <a:r>
              <a:rPr lang="af-ZA" sz="1200" kern="1200" err="1">
                <a:solidFill>
                  <a:schemeClr val="tx1"/>
                </a:solidFill>
                <a:effectLst/>
                <a:latin typeface="+mn-lt"/>
                <a:ea typeface="+mn-ea"/>
                <a:cs typeface="+mn-cs"/>
              </a:rPr>
              <a:t>ἰῶνος</a:t>
            </a:r>
            <a:r>
              <a:rPr lang="af-ZA"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Hierdie tema word bygestaan deur al die ander evangelies wat die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kom benadruk. </a:t>
            </a: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2</a:t>
            </a:fld>
            <a:endParaRPr lang="en-US"/>
          </a:p>
        </p:txBody>
      </p:sp>
    </p:spTree>
    <p:extLst>
      <p:ext uri="{BB962C8B-B14F-4D97-AF65-F5344CB8AC3E}">
        <p14:creationId xmlns:p14="http://schemas.microsoft.com/office/powerpoint/2010/main" val="2062319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Romeine 8:29: </a:t>
            </a:r>
            <a:r>
              <a:rPr lang="af-ZA" sz="1200" kern="1200" err="1">
                <a:solidFill>
                  <a:schemeClr val="tx1"/>
                </a:solidFill>
                <a:effectLst/>
                <a:latin typeface="+mn-lt"/>
                <a:ea typeface="+mn-ea"/>
                <a:cs typeface="+mn-cs"/>
              </a:rPr>
              <a:t>Conformed</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to</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the</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image</a:t>
            </a:r>
            <a:r>
              <a:rPr lang="af-ZA" sz="1200" kern="1200">
                <a:solidFill>
                  <a:schemeClr val="tx1"/>
                </a:solidFill>
                <a:effectLst/>
                <a:latin typeface="+mn-lt"/>
                <a:ea typeface="+mn-ea"/>
                <a:cs typeface="+mn-cs"/>
              </a:rPr>
              <a:t> of </a:t>
            </a:r>
            <a:r>
              <a:rPr lang="af-ZA" sz="1200" kern="1200" err="1">
                <a:solidFill>
                  <a:schemeClr val="tx1"/>
                </a:solidFill>
                <a:effectLst/>
                <a:latin typeface="+mn-lt"/>
                <a:ea typeface="+mn-ea"/>
                <a:cs typeface="+mn-cs"/>
              </a:rPr>
              <a:t>Christ</a:t>
            </a:r>
            <a:r>
              <a:rPr lang="af-ZA" sz="1200" kern="1200">
                <a:solidFill>
                  <a:schemeClr val="tx1"/>
                </a:solidFill>
                <a:effectLst/>
                <a:latin typeface="+mn-lt"/>
                <a:ea typeface="+mn-ea"/>
                <a:cs typeface="+mn-cs"/>
              </a:rPr>
              <a:t>.(Uitgetik in Afrikaans </a:t>
            </a:r>
            <a:r>
              <a:rPr lang="af-ZA" sz="1200" kern="1200" err="1">
                <a:solidFill>
                  <a:schemeClr val="tx1"/>
                </a:solidFill>
                <a:effectLst/>
                <a:latin typeface="+mn-lt"/>
                <a:ea typeface="+mn-ea"/>
                <a:cs typeface="+mn-cs"/>
              </a:rPr>
              <a:t>nlv</a:t>
            </a:r>
            <a:r>
              <a:rPr lang="af-ZA"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20</a:t>
            </a:fld>
            <a:endParaRPr lang="en-US"/>
          </a:p>
        </p:txBody>
      </p:sp>
    </p:spTree>
    <p:extLst>
      <p:ext uri="{BB962C8B-B14F-4D97-AF65-F5344CB8AC3E}">
        <p14:creationId xmlns:p14="http://schemas.microsoft.com/office/powerpoint/2010/main" val="1876778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7</a:t>
            </a:r>
            <a:r>
              <a:rPr lang="af-ZA" sz="1200" kern="1200">
                <a:solidFill>
                  <a:schemeClr val="tx1"/>
                </a:solidFill>
                <a:effectLst/>
                <a:latin typeface="+mn-lt"/>
                <a:ea typeface="+mn-ea"/>
                <a:cs typeface="+mn-cs"/>
              </a:rPr>
              <a:t> (Hoe maak ons dissipels?)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Ons streef in ons eie lewens om al hoe meer soos Jesus te word en ander mense te help om soos Jesus te word.  Dis ‘n proses van </a:t>
            </a:r>
            <a:r>
              <a:rPr lang="af-ZA" sz="1200" kern="1200" err="1">
                <a:solidFill>
                  <a:schemeClr val="tx1"/>
                </a:solidFill>
                <a:effectLst/>
                <a:latin typeface="+mn-lt"/>
                <a:ea typeface="+mn-ea"/>
                <a:cs typeface="+mn-cs"/>
              </a:rPr>
              <a:t>inwording</a:t>
            </a:r>
            <a:r>
              <a:rPr lang="af-ZA"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Hoe het ons tot nou toe dissipels gemaak?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29</a:t>
            </a:fld>
            <a:endParaRPr lang="en-US"/>
          </a:p>
        </p:txBody>
      </p:sp>
    </p:spTree>
    <p:extLst>
      <p:ext uri="{BB962C8B-B14F-4D97-AF65-F5344CB8AC3E}">
        <p14:creationId xmlns:p14="http://schemas.microsoft.com/office/powerpoint/2010/main" val="3811052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err="1">
                <a:solidFill>
                  <a:schemeClr val="tx1"/>
                </a:solidFill>
                <a:effectLst/>
                <a:latin typeface="+mn-lt"/>
                <a:ea typeface="+mn-ea"/>
                <a:cs typeface="+mn-cs"/>
              </a:rPr>
              <a:t>Person</a:t>
            </a:r>
            <a:r>
              <a:rPr lang="af-ZA" sz="1200" kern="1200">
                <a:solidFill>
                  <a:schemeClr val="tx1"/>
                </a:solidFill>
                <a:effectLst/>
                <a:latin typeface="+mn-lt"/>
                <a:ea typeface="+mn-ea"/>
                <a:cs typeface="+mn-cs"/>
              </a:rPr>
              <a:t> of </a:t>
            </a:r>
            <a:r>
              <a:rPr lang="af-ZA" sz="1200" kern="1200" err="1">
                <a:solidFill>
                  <a:schemeClr val="tx1"/>
                </a:solidFill>
                <a:effectLst/>
                <a:latin typeface="+mn-lt"/>
                <a:ea typeface="+mn-ea"/>
                <a:cs typeface="+mn-cs"/>
              </a:rPr>
              <a:t>peace</a:t>
            </a:r>
            <a:endParaRPr lang="en-US" sz="1200" kern="1200">
              <a:solidFill>
                <a:schemeClr val="tx1"/>
              </a:solidFill>
              <a:effectLst/>
              <a:latin typeface="+mn-lt"/>
              <a:ea typeface="+mn-ea"/>
              <a:cs typeface="+mn-cs"/>
            </a:endParaRPr>
          </a:p>
          <a:p>
            <a:pPr lvl="0"/>
            <a:r>
              <a:rPr lang="af-ZA" sz="1200" kern="1200" err="1">
                <a:solidFill>
                  <a:schemeClr val="tx1"/>
                </a:solidFill>
                <a:effectLst/>
                <a:latin typeface="+mn-lt"/>
                <a:ea typeface="+mn-ea"/>
                <a:cs typeface="+mn-cs"/>
              </a:rPr>
              <a:t>Kor</a:t>
            </a:r>
            <a:r>
              <a:rPr lang="af-ZA" sz="1200" kern="1200">
                <a:solidFill>
                  <a:schemeClr val="tx1"/>
                </a:solidFill>
                <a:effectLst/>
                <a:latin typeface="+mn-lt"/>
                <a:ea typeface="+mn-ea"/>
                <a:cs typeface="+mn-cs"/>
              </a:rPr>
              <a:t> 10:31 Doen alles tot eer van die Here.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Ons kry dit ook nie reg nie.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Ons raak al hoe meer bewus oor hoe sleg ek is.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30</a:t>
            </a:fld>
            <a:endParaRPr lang="en-US"/>
          </a:p>
        </p:txBody>
      </p:sp>
    </p:spTree>
    <p:extLst>
      <p:ext uri="{BB962C8B-B14F-4D97-AF65-F5344CB8AC3E}">
        <p14:creationId xmlns:p14="http://schemas.microsoft.com/office/powerpoint/2010/main" val="540915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is om meer soos Jesus te word. Dit gaan onsself doen en ander nooi om ook soos Jesus te word.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Wie is ons vyand. Enige goeie storie het ‘n vyand. Die Here kom sê: Julle sukkel want julle het nie ‘n vyand nie.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Wie sou die vyand wees. Moslems, Jode, satanisme? Hoekom is ons so flou. Hoekom gee minder as 1,7%. Hoekom sukkel jy om op ‘n Vrydagaand by Loftus uit te figure wie Christene is. Hoekom lyk ons nie soos Jesus nie?</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31</a:t>
            </a:fld>
            <a:endParaRPr lang="en-US"/>
          </a:p>
        </p:txBody>
      </p:sp>
    </p:spTree>
    <p:extLst>
      <p:ext uri="{BB962C8B-B14F-4D97-AF65-F5344CB8AC3E}">
        <p14:creationId xmlns:p14="http://schemas.microsoft.com/office/powerpoint/2010/main" val="5319185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err="1">
                <a:solidFill>
                  <a:schemeClr val="tx1"/>
                </a:solidFill>
                <a:effectLst/>
                <a:latin typeface="+mn-lt"/>
                <a:ea typeface="+mn-ea"/>
                <a:cs typeface="+mn-cs"/>
              </a:rPr>
              <a:t>Verbruikerskultuur</a:t>
            </a:r>
            <a:r>
              <a:rPr lang="af-ZA"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Godsdienstige </a:t>
            </a:r>
            <a:r>
              <a:rPr lang="af-ZA" sz="1200" kern="1200" err="1">
                <a:solidFill>
                  <a:schemeClr val="tx1"/>
                </a:solidFill>
                <a:effectLst/>
                <a:latin typeface="+mn-lt"/>
                <a:ea typeface="+mn-ea"/>
                <a:cs typeface="+mn-cs"/>
              </a:rPr>
              <a:t>verbruikerkultuur</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32</a:t>
            </a:fld>
            <a:endParaRPr lang="en-US"/>
          </a:p>
        </p:txBody>
      </p:sp>
    </p:spTree>
    <p:extLst>
      <p:ext uri="{BB962C8B-B14F-4D97-AF65-F5344CB8AC3E}">
        <p14:creationId xmlns:p14="http://schemas.microsoft.com/office/powerpoint/2010/main" val="32594632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a:solidFill>
                  <a:schemeClr val="tx1"/>
                </a:solidFill>
                <a:effectLst/>
                <a:latin typeface="+mn-lt"/>
                <a:ea typeface="+mn-ea"/>
                <a:cs typeface="+mn-cs"/>
              </a:rPr>
              <a:t>Het ons dan tot nou nie dissipels gemaak nie?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Ons het. Dit is hoe die kerk staande bly. Hoe goed ons dit gedoen het, het ons by hierdie plek gebring waar ons aanmeld om beter te doen. </a:t>
            </a:r>
            <a:endParaRPr lang="en-US" sz="1200" kern="1200">
              <a:solidFill>
                <a:schemeClr val="tx1"/>
              </a:solidFill>
              <a:effectLst/>
              <a:latin typeface="+mn-lt"/>
              <a:ea typeface="+mn-ea"/>
              <a:cs typeface="+mn-cs"/>
            </a:endParaRPr>
          </a:p>
          <a:p>
            <a:r>
              <a:rPr lang="af-ZA" sz="1200" kern="1200" err="1">
                <a:solidFill>
                  <a:schemeClr val="tx1"/>
                </a:solidFill>
                <a:effectLst/>
                <a:latin typeface="+mn-lt"/>
                <a:ea typeface="+mn-ea"/>
                <a:cs typeface="+mn-cs"/>
              </a:rPr>
              <a:t>Accidental</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discipleship</a:t>
            </a:r>
            <a:r>
              <a:rPr lang="af-ZA" sz="1200" kern="1200">
                <a:solidFill>
                  <a:schemeClr val="tx1"/>
                </a:solidFill>
                <a:effectLst/>
                <a:latin typeface="+mn-lt"/>
                <a:ea typeface="+mn-ea"/>
                <a:cs typeface="+mn-cs"/>
              </a:rPr>
              <a:t>: Ons doen dit die hele dag. Elke keer as ons bymekaar kom, sosiaal of geestelik dan is ons besig om dissipels te maak.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Intensionele </a:t>
            </a:r>
            <a:r>
              <a:rPr lang="af-ZA" sz="1200" kern="1200" err="1">
                <a:solidFill>
                  <a:schemeClr val="tx1"/>
                </a:solidFill>
                <a:effectLst/>
                <a:latin typeface="+mn-lt"/>
                <a:ea typeface="+mn-ea"/>
                <a:cs typeface="+mn-cs"/>
              </a:rPr>
              <a:t>dissipleskap</a:t>
            </a:r>
            <a:r>
              <a:rPr lang="af-ZA"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33</a:t>
            </a:fld>
            <a:endParaRPr lang="en-US"/>
          </a:p>
        </p:txBody>
      </p:sp>
    </p:spTree>
    <p:extLst>
      <p:ext uri="{BB962C8B-B14F-4D97-AF65-F5344CB8AC3E}">
        <p14:creationId xmlns:p14="http://schemas.microsoft.com/office/powerpoint/2010/main" val="4052887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3: </a:t>
            </a:r>
            <a:r>
              <a:rPr lang="af-ZA" sz="1200" kern="1200">
                <a:solidFill>
                  <a:schemeClr val="tx1"/>
                </a:solidFill>
                <a:effectLst/>
                <a:latin typeface="+mn-lt"/>
                <a:ea typeface="+mn-ea"/>
                <a:cs typeface="+mn-cs"/>
              </a:rPr>
              <a:t>Hierdie tema word bygestaan deur al die ander evangelies wat die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kom benadruk.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Markus 16:15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Lukas 24:46-49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Johannes 20: 20-23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Handelinge 1:8: (Skryf uit in NLV)</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3</a:t>
            </a:fld>
            <a:endParaRPr lang="en-US"/>
          </a:p>
        </p:txBody>
      </p:sp>
    </p:spTree>
    <p:extLst>
      <p:ext uri="{BB962C8B-B14F-4D97-AF65-F5344CB8AC3E}">
        <p14:creationId xmlns:p14="http://schemas.microsoft.com/office/powerpoint/2010/main" val="3090290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3: </a:t>
            </a:r>
            <a:r>
              <a:rPr lang="af-ZA" sz="1200" kern="1200">
                <a:solidFill>
                  <a:schemeClr val="tx1"/>
                </a:solidFill>
                <a:effectLst/>
                <a:latin typeface="+mn-lt"/>
                <a:ea typeface="+mn-ea"/>
                <a:cs typeface="+mn-cs"/>
              </a:rPr>
              <a:t>Hierdie tema word bygestaan deur al die ander evangelies wat die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kom benadruk.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Markus 16:15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Lukas 24:46-49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Johannes 20: 20-23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Handelinge 1:8: (Skryf uit in NLV)</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4</a:t>
            </a:fld>
            <a:endParaRPr lang="en-US"/>
          </a:p>
        </p:txBody>
      </p:sp>
    </p:spTree>
    <p:extLst>
      <p:ext uri="{BB962C8B-B14F-4D97-AF65-F5344CB8AC3E}">
        <p14:creationId xmlns:p14="http://schemas.microsoft.com/office/powerpoint/2010/main" val="293330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3: </a:t>
            </a:r>
            <a:r>
              <a:rPr lang="af-ZA" sz="1200" kern="1200">
                <a:solidFill>
                  <a:schemeClr val="tx1"/>
                </a:solidFill>
                <a:effectLst/>
                <a:latin typeface="+mn-lt"/>
                <a:ea typeface="+mn-ea"/>
                <a:cs typeface="+mn-cs"/>
              </a:rPr>
              <a:t>Hierdie tema word bygestaan deur al die ander evangelies wat die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kom benadruk.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Markus 16:15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Lukas 24:46-49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Johannes 20: 20-23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Handelinge 1:8: (Skryf uit in NLV)</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DF21328-19D4-7C4A-8821-1CDC26A76681}" type="slidenum">
              <a:rPr lang="en-US" smtClean="0"/>
              <a:t>5</a:t>
            </a:fld>
            <a:endParaRPr lang="en-US"/>
          </a:p>
        </p:txBody>
      </p:sp>
    </p:spTree>
    <p:extLst>
      <p:ext uri="{BB962C8B-B14F-4D97-AF65-F5344CB8AC3E}">
        <p14:creationId xmlns:p14="http://schemas.microsoft.com/office/powerpoint/2010/main" val="1524508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3: </a:t>
            </a:r>
            <a:r>
              <a:rPr lang="af-ZA" sz="1200" kern="1200">
                <a:solidFill>
                  <a:schemeClr val="tx1"/>
                </a:solidFill>
                <a:effectLst/>
                <a:latin typeface="+mn-lt"/>
                <a:ea typeface="+mn-ea"/>
                <a:cs typeface="+mn-cs"/>
              </a:rPr>
              <a:t>Hierdie tema word bygestaan deur al die ander evangelies wat die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kom benadruk.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Markus 16:15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Lukas 24:46-49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Johannes 20: 20-23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Handelinge 1:8: (Skryf uit in NLV)</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F21328-19D4-7C4A-8821-1CDC26A76681}" type="slidenum">
              <a:rPr lang="en-US" smtClean="0"/>
              <a:t>6</a:t>
            </a:fld>
            <a:endParaRPr lang="en-US"/>
          </a:p>
        </p:txBody>
      </p:sp>
    </p:spTree>
    <p:extLst>
      <p:ext uri="{BB962C8B-B14F-4D97-AF65-F5344CB8AC3E}">
        <p14:creationId xmlns:p14="http://schemas.microsoft.com/office/powerpoint/2010/main" val="1461547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3: </a:t>
            </a:r>
            <a:r>
              <a:rPr lang="af-ZA" sz="1200" kern="1200">
                <a:solidFill>
                  <a:schemeClr val="tx1"/>
                </a:solidFill>
                <a:effectLst/>
                <a:latin typeface="+mn-lt"/>
                <a:ea typeface="+mn-ea"/>
                <a:cs typeface="+mn-cs"/>
              </a:rPr>
              <a:t>Hierdie tema word bygestaan deur al die ander evangelies wat die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kom benadruk.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Markus 16:15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Lukas 24:46-49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Johannes 20: 20-23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Handelinge 1:8: (Skryf uit in NLV)</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F21328-19D4-7C4A-8821-1CDC26A76681}" type="slidenum">
              <a:rPr lang="en-US" smtClean="0"/>
              <a:t>7</a:t>
            </a:fld>
            <a:endParaRPr lang="en-US"/>
          </a:p>
        </p:txBody>
      </p:sp>
    </p:spTree>
    <p:extLst>
      <p:ext uri="{BB962C8B-B14F-4D97-AF65-F5344CB8AC3E}">
        <p14:creationId xmlns:p14="http://schemas.microsoft.com/office/powerpoint/2010/main" val="3201182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3: </a:t>
            </a:r>
            <a:r>
              <a:rPr lang="af-ZA" sz="1200" kern="1200">
                <a:solidFill>
                  <a:schemeClr val="tx1"/>
                </a:solidFill>
                <a:effectLst/>
                <a:latin typeface="+mn-lt"/>
                <a:ea typeface="+mn-ea"/>
                <a:cs typeface="+mn-cs"/>
              </a:rPr>
              <a:t>Hierdie tema word bygestaan deur al die ander evangelies wat die oproep tot </a:t>
            </a:r>
            <a:r>
              <a:rPr lang="af-ZA" sz="1200" kern="1200" err="1">
                <a:solidFill>
                  <a:schemeClr val="tx1"/>
                </a:solidFill>
                <a:effectLst/>
                <a:latin typeface="+mn-lt"/>
                <a:ea typeface="+mn-ea"/>
                <a:cs typeface="+mn-cs"/>
              </a:rPr>
              <a:t>dissipelskap</a:t>
            </a:r>
            <a:r>
              <a:rPr lang="af-ZA" sz="1200" kern="1200">
                <a:solidFill>
                  <a:schemeClr val="tx1"/>
                </a:solidFill>
                <a:effectLst/>
                <a:latin typeface="+mn-lt"/>
                <a:ea typeface="+mn-ea"/>
                <a:cs typeface="+mn-cs"/>
              </a:rPr>
              <a:t> kom benadruk.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Markus 16:15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Lukas 24:46-49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Johannes 20: 20-23 (Skryf uit in NLV)</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Handelinge 1:8: (Skryf uit in NLV)</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F21328-19D4-7C4A-8821-1CDC26A76681}" type="slidenum">
              <a:rPr lang="en-US" smtClean="0"/>
              <a:t>8</a:t>
            </a:fld>
            <a:endParaRPr lang="en-US"/>
          </a:p>
        </p:txBody>
      </p:sp>
    </p:spTree>
    <p:extLst>
      <p:ext uri="{BB962C8B-B14F-4D97-AF65-F5344CB8AC3E}">
        <p14:creationId xmlns:p14="http://schemas.microsoft.com/office/powerpoint/2010/main" val="779621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b="1" kern="1200" err="1">
                <a:solidFill>
                  <a:schemeClr val="tx1"/>
                </a:solidFill>
                <a:effectLst/>
                <a:latin typeface="+mn-lt"/>
                <a:ea typeface="+mn-ea"/>
                <a:cs typeface="+mn-cs"/>
              </a:rPr>
              <a:t>Slide</a:t>
            </a:r>
            <a:r>
              <a:rPr lang="af-ZA" sz="1200" b="1" kern="1200">
                <a:solidFill>
                  <a:schemeClr val="tx1"/>
                </a:solidFill>
                <a:effectLst/>
                <a:latin typeface="+mn-lt"/>
                <a:ea typeface="+mn-ea"/>
                <a:cs typeface="+mn-cs"/>
              </a:rPr>
              <a:t> 4</a:t>
            </a:r>
            <a:r>
              <a:rPr lang="af-ZA" sz="1200" kern="1200">
                <a:solidFill>
                  <a:schemeClr val="tx1"/>
                </a:solidFill>
                <a:effectLst/>
                <a:latin typeface="+mn-lt"/>
                <a:ea typeface="+mn-ea"/>
                <a:cs typeface="+mn-cs"/>
              </a:rPr>
              <a:t>: </a:t>
            </a:r>
            <a:r>
              <a:rPr lang="af-ZA" sz="1200" kern="1200" err="1">
                <a:solidFill>
                  <a:schemeClr val="tx1"/>
                </a:solidFill>
                <a:effectLst/>
                <a:latin typeface="+mn-lt"/>
                <a:ea typeface="+mn-ea"/>
                <a:cs typeface="+mn-cs"/>
              </a:rPr>
              <a:t>Mathetes</a:t>
            </a:r>
            <a:r>
              <a:rPr lang="af-ZA" sz="1200" kern="1200">
                <a:solidFill>
                  <a:schemeClr val="tx1"/>
                </a:solidFill>
                <a:effectLst/>
                <a:latin typeface="+mn-lt"/>
                <a:ea typeface="+mn-ea"/>
                <a:cs typeface="+mn-cs"/>
              </a:rPr>
              <a:t>. Om ‘n leerder te wees. Hierdie </a:t>
            </a:r>
            <a:r>
              <a:rPr lang="af-ZA" sz="1200" kern="1200" err="1">
                <a:solidFill>
                  <a:schemeClr val="tx1"/>
                </a:solidFill>
                <a:effectLst/>
                <a:latin typeface="+mn-lt"/>
                <a:ea typeface="+mn-ea"/>
                <a:cs typeface="+mn-cs"/>
              </a:rPr>
              <a:t>verbindtenis</a:t>
            </a:r>
            <a:r>
              <a:rPr lang="af-ZA" sz="1200" kern="1200">
                <a:solidFill>
                  <a:schemeClr val="tx1"/>
                </a:solidFill>
                <a:effectLst/>
                <a:latin typeface="+mn-lt"/>
                <a:ea typeface="+mn-ea"/>
                <a:cs typeface="+mn-cs"/>
              </a:rPr>
              <a:t> is nie gebind aan tyd nie. </a:t>
            </a:r>
            <a:endParaRPr lang="en-US" sz="1200" kern="1200">
              <a:solidFill>
                <a:schemeClr val="tx1"/>
              </a:solidFill>
              <a:effectLst/>
              <a:latin typeface="+mn-lt"/>
              <a:ea typeface="+mn-ea"/>
              <a:cs typeface="+mn-cs"/>
            </a:endParaRPr>
          </a:p>
          <a:p>
            <a:r>
              <a:rPr lang="af-ZA" sz="1200" kern="1200">
                <a:solidFill>
                  <a:schemeClr val="tx1"/>
                </a:solidFill>
                <a:effectLst/>
                <a:latin typeface="+mn-lt"/>
                <a:ea typeface="+mn-ea"/>
                <a:cs typeface="+mn-cs"/>
              </a:rPr>
              <a:t>Al die evangelies praat praat oor hierdie konsep. </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F21328-19D4-7C4A-8821-1CDC26A76681}" type="slidenum">
              <a:rPr lang="en-US" smtClean="0"/>
              <a:t>9</a:t>
            </a:fld>
            <a:endParaRPr lang="en-US"/>
          </a:p>
        </p:txBody>
      </p:sp>
    </p:spTree>
    <p:extLst>
      <p:ext uri="{BB962C8B-B14F-4D97-AF65-F5344CB8AC3E}">
        <p14:creationId xmlns:p14="http://schemas.microsoft.com/office/powerpoint/2010/main" val="847722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4DC9-AC61-68BB-270F-3056E9A9D2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F904A7-6CC0-2108-CEBA-8537D4716F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0E9221-FB46-B2F0-7F5C-75D5287F6942}"/>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5" name="Footer Placeholder 4">
            <a:extLst>
              <a:ext uri="{FF2B5EF4-FFF2-40B4-BE49-F238E27FC236}">
                <a16:creationId xmlns:a16="http://schemas.microsoft.com/office/drawing/2014/main" id="{CFEA7994-4CCE-C7AF-B914-C18E602575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D6582D-AC28-0063-4972-FFF6AA6231F7}"/>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4068327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CB5C8-D9BD-33FD-EA09-D17E442766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E5B2E6-80FF-EF53-DCF4-959C037762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BE2CD-BE6C-37E2-BC79-6B63FF48CB2C}"/>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5" name="Footer Placeholder 4">
            <a:extLst>
              <a:ext uri="{FF2B5EF4-FFF2-40B4-BE49-F238E27FC236}">
                <a16:creationId xmlns:a16="http://schemas.microsoft.com/office/drawing/2014/main" id="{4B5BFA3E-1A7B-8448-92F1-BA787EA79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A67EBD-C3BA-C5D7-91D9-9CD43B4AA56E}"/>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3828833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1D3B04-F112-3183-3F6E-5EDD32467B1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C78CD2-EF7E-F1EA-FCE2-7E12F1FEE9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BEBA21-4E0B-75A8-8773-DE0DE6514814}"/>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5" name="Footer Placeholder 4">
            <a:extLst>
              <a:ext uri="{FF2B5EF4-FFF2-40B4-BE49-F238E27FC236}">
                <a16:creationId xmlns:a16="http://schemas.microsoft.com/office/drawing/2014/main" id="{33B7D266-ED9B-9DFF-0781-B394E4E72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240AC7-74AE-4DBA-1C0C-69DBE64D5DC8}"/>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1658808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C8B0-63CD-EB7F-A9C8-8D50637C2C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38E05B-DDE4-8576-92E5-B26DE182AA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DBCE3-3FC3-A43C-AED7-CF801969C729}"/>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5" name="Footer Placeholder 4">
            <a:extLst>
              <a:ext uri="{FF2B5EF4-FFF2-40B4-BE49-F238E27FC236}">
                <a16:creationId xmlns:a16="http://schemas.microsoft.com/office/drawing/2014/main" id="{5B88AFE7-84B2-D4E5-9BEE-C660C506F8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DF7701-C015-1BD8-1DD8-96C0074D050B}"/>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3431965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F9119-3B09-59D8-9773-E9DDB2CC51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263B3B-974B-68ED-8940-1B87E5CEEC5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9DF5A1-DFA5-2CEB-CB10-2DDFDD917AA3}"/>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5" name="Footer Placeholder 4">
            <a:extLst>
              <a:ext uri="{FF2B5EF4-FFF2-40B4-BE49-F238E27FC236}">
                <a16:creationId xmlns:a16="http://schemas.microsoft.com/office/drawing/2014/main" id="{A16669A2-B799-613B-E064-621BBA248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480446-FDA2-8FB1-4DF0-1F8DAE8BA345}"/>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4270117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148F-2D93-BA2E-D0D5-399A96BFCA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47FB46-B2E7-445B-5734-6912B44496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26B83D-4B98-0F44-5B0D-EBEC92446B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378AA5-B21E-7CDF-5C68-37703BD01F03}"/>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6" name="Footer Placeholder 5">
            <a:extLst>
              <a:ext uri="{FF2B5EF4-FFF2-40B4-BE49-F238E27FC236}">
                <a16:creationId xmlns:a16="http://schemas.microsoft.com/office/drawing/2014/main" id="{1E510021-FDAA-77BC-208C-2182ED5BF7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31801E-8495-4A7A-C2A6-E4F9BA21424F}"/>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82569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3C19-FFFE-6742-EBD7-F485F34FEC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6FFCAC-6E26-54D7-F691-C7F117AD92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BA7C1B-67BC-ED55-45C3-B996839763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33CFCF-ADF3-0974-4357-D867A7B928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9FEA92-57A9-0858-C4A9-D119472954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804B0-A63A-C829-47C9-C8EF560548A2}"/>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8" name="Footer Placeholder 7">
            <a:extLst>
              <a:ext uri="{FF2B5EF4-FFF2-40B4-BE49-F238E27FC236}">
                <a16:creationId xmlns:a16="http://schemas.microsoft.com/office/drawing/2014/main" id="{FB424919-55CB-C267-EF65-6D853318C8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140D65-76AE-D05F-8FE9-EF10A39B2518}"/>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2792557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A8DD-E26A-EA34-3FF8-6F9D6CD295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CBD24D-CE67-55E9-9CB1-214AFDC6BBC2}"/>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4" name="Footer Placeholder 3">
            <a:extLst>
              <a:ext uri="{FF2B5EF4-FFF2-40B4-BE49-F238E27FC236}">
                <a16:creationId xmlns:a16="http://schemas.microsoft.com/office/drawing/2014/main" id="{42CCBAD4-21BA-85A2-2AAF-D6B5228C28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693E33F-42EE-FCF5-5BCE-23C8E46FBBEA}"/>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190235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2A72F8-569A-D1DA-087D-FBC50A5013D9}"/>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3" name="Footer Placeholder 2">
            <a:extLst>
              <a:ext uri="{FF2B5EF4-FFF2-40B4-BE49-F238E27FC236}">
                <a16:creationId xmlns:a16="http://schemas.microsoft.com/office/drawing/2014/main" id="{D6F73386-3CDE-DF8F-CC4D-B8ACC2AA28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9F1FBC-F035-E67F-61D6-5B9E598F69F6}"/>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423146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2331A-5E8C-4EA2-31C3-C9F7541BE3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9860E1-A9A9-ED06-3C63-C5B75848C9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873832-E287-483F-2424-8055BEA21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2CC635-0CFC-CD6A-AE6B-275956ABDBBA}"/>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6" name="Footer Placeholder 5">
            <a:extLst>
              <a:ext uri="{FF2B5EF4-FFF2-40B4-BE49-F238E27FC236}">
                <a16:creationId xmlns:a16="http://schemas.microsoft.com/office/drawing/2014/main" id="{2BEA3A19-47AE-3983-C218-02B867E4BD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82B8C-DB6E-E7A7-9FF2-03969D2FB58D}"/>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3594333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B470E-2A7C-53F8-81FE-EBE1D9712B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6FD236-8D06-6BA4-B298-4A6B651007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A3CDC4-F8DF-D873-F632-98FE90312A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13BF93-5087-FED2-E208-EC41289716B9}"/>
              </a:ext>
            </a:extLst>
          </p:cNvPr>
          <p:cNvSpPr>
            <a:spLocks noGrp="1"/>
          </p:cNvSpPr>
          <p:nvPr>
            <p:ph type="dt" sz="half" idx="10"/>
          </p:nvPr>
        </p:nvSpPr>
        <p:spPr/>
        <p:txBody>
          <a:bodyPr/>
          <a:lstStyle/>
          <a:p>
            <a:fld id="{DD581D43-42AB-434A-871F-E1124CA02D35}" type="datetimeFigureOut">
              <a:rPr lang="en-US" smtClean="0"/>
              <a:t>7/13/2026</a:t>
            </a:fld>
            <a:endParaRPr lang="en-US"/>
          </a:p>
        </p:txBody>
      </p:sp>
      <p:sp>
        <p:nvSpPr>
          <p:cNvPr id="6" name="Footer Placeholder 5">
            <a:extLst>
              <a:ext uri="{FF2B5EF4-FFF2-40B4-BE49-F238E27FC236}">
                <a16:creationId xmlns:a16="http://schemas.microsoft.com/office/drawing/2014/main" id="{1768584C-C3CF-C6F4-A3F9-7B7177870C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6F528D-C393-C13F-7C49-AA853614A2C5}"/>
              </a:ext>
            </a:extLst>
          </p:cNvPr>
          <p:cNvSpPr>
            <a:spLocks noGrp="1"/>
          </p:cNvSpPr>
          <p:nvPr>
            <p:ph type="sldNum" sz="quarter" idx="12"/>
          </p:nvPr>
        </p:nvSpPr>
        <p:spPr/>
        <p:txBody>
          <a:bodyPr/>
          <a:lstStyle/>
          <a:p>
            <a:fld id="{69AE438D-1484-9D40-8FC3-0FA54F8AD7AF}" type="slidenum">
              <a:rPr lang="en-US" smtClean="0"/>
              <a:t>‹#›</a:t>
            </a:fld>
            <a:endParaRPr lang="en-US"/>
          </a:p>
        </p:txBody>
      </p:sp>
    </p:spTree>
    <p:extLst>
      <p:ext uri="{BB962C8B-B14F-4D97-AF65-F5344CB8AC3E}">
        <p14:creationId xmlns:p14="http://schemas.microsoft.com/office/powerpoint/2010/main" val="833404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7072C1-8624-4F2E-4BD4-E339D1FB9E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939F9A-0A3A-D948-55A5-5F9807807E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0CD2A6-5D9C-B5FB-39D4-798DF4D08E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581D43-42AB-434A-871F-E1124CA02D35}" type="datetimeFigureOut">
              <a:rPr lang="en-US" smtClean="0"/>
              <a:t>7/13/2026</a:t>
            </a:fld>
            <a:endParaRPr lang="en-US"/>
          </a:p>
        </p:txBody>
      </p:sp>
      <p:sp>
        <p:nvSpPr>
          <p:cNvPr id="5" name="Footer Placeholder 4">
            <a:extLst>
              <a:ext uri="{FF2B5EF4-FFF2-40B4-BE49-F238E27FC236}">
                <a16:creationId xmlns:a16="http://schemas.microsoft.com/office/drawing/2014/main" id="{7FC5AED0-0069-3D03-4F6D-AC8A639D28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9D1D35-0F86-8A91-9C8D-7C05226519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AE438D-1484-9D40-8FC3-0FA54F8AD7AF}" type="slidenum">
              <a:rPr lang="en-US" smtClean="0"/>
              <a:t>‹#›</a:t>
            </a:fld>
            <a:endParaRPr lang="en-US"/>
          </a:p>
        </p:txBody>
      </p:sp>
    </p:spTree>
    <p:extLst>
      <p:ext uri="{BB962C8B-B14F-4D97-AF65-F5344CB8AC3E}">
        <p14:creationId xmlns:p14="http://schemas.microsoft.com/office/powerpoint/2010/main" val="408914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AD7EC8-17E7-A86B-94F1-EC0C7AD8F91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12859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A50C-0BF0-7B5C-E3D6-C04B62CB68BC}"/>
            </a:ext>
          </a:extLst>
        </p:cNvPr>
        <p:cNvGrpSpPr/>
        <p:nvPr/>
      </p:nvGrpSpPr>
      <p:grpSpPr>
        <a:xfrm>
          <a:off x="0" y="0"/>
          <a:ext cx="0" cy="0"/>
          <a:chOff x="0" y="0"/>
          <a:chExt cx="0" cy="0"/>
        </a:xfrm>
      </p:grpSpPr>
      <p:pic>
        <p:nvPicPr>
          <p:cNvPr id="3" name="Picture 2" descr="A close-up of a number&#10;&#10;AI-generated content may be incorrect.">
            <a:extLst>
              <a:ext uri="{FF2B5EF4-FFF2-40B4-BE49-F238E27FC236}">
                <a16:creationId xmlns:a16="http://schemas.microsoft.com/office/drawing/2014/main" id="{2210754D-A0D8-7530-E001-EA5EDC921B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528" y="-115019"/>
            <a:ext cx="12192000" cy="6858000"/>
          </a:xfrm>
          <a:prstGeom prst="rect">
            <a:avLst/>
          </a:prstGeom>
        </p:spPr>
      </p:pic>
    </p:spTree>
    <p:extLst>
      <p:ext uri="{BB962C8B-B14F-4D97-AF65-F5344CB8AC3E}">
        <p14:creationId xmlns:p14="http://schemas.microsoft.com/office/powerpoint/2010/main" val="4191421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5BE18-8B83-57A0-BD73-BF395D9E34EB}"/>
            </a:ext>
          </a:extLst>
        </p:cNvPr>
        <p:cNvGrpSpPr/>
        <p:nvPr/>
      </p:nvGrpSpPr>
      <p:grpSpPr>
        <a:xfrm>
          <a:off x="0" y="0"/>
          <a:ext cx="0" cy="0"/>
          <a:chOff x="0" y="0"/>
          <a:chExt cx="0" cy="0"/>
        </a:xfrm>
      </p:grpSpPr>
      <p:pic>
        <p:nvPicPr>
          <p:cNvPr id="5" name="Picture 4" descr="A close-up of a text&#10;&#10;AI-generated content may be incorrect.">
            <a:extLst>
              <a:ext uri="{FF2B5EF4-FFF2-40B4-BE49-F238E27FC236}">
                <a16:creationId xmlns:a16="http://schemas.microsoft.com/office/drawing/2014/main" id="{23B16478-B77C-95BE-6806-F82C7D0ACC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8683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B4EC6-8C72-BFC7-D6CF-F25C41FE1D60}"/>
            </a:ext>
          </a:extLst>
        </p:cNvPr>
        <p:cNvGrpSpPr/>
        <p:nvPr/>
      </p:nvGrpSpPr>
      <p:grpSpPr>
        <a:xfrm>
          <a:off x="0" y="0"/>
          <a:ext cx="0" cy="0"/>
          <a:chOff x="0" y="0"/>
          <a:chExt cx="0" cy="0"/>
        </a:xfrm>
      </p:grpSpPr>
      <p:pic>
        <p:nvPicPr>
          <p:cNvPr id="3" name="Picture 2" descr="A close-up of a text&#10;&#10;AI-generated content may be incorrect.">
            <a:extLst>
              <a:ext uri="{FF2B5EF4-FFF2-40B4-BE49-F238E27FC236}">
                <a16:creationId xmlns:a16="http://schemas.microsoft.com/office/drawing/2014/main" id="{02AFE323-5C2E-E0EF-8B63-805A1135E4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26970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457C7-F14B-F53B-E5F8-23241E5DBBDF}"/>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C0B3FCFE-95EA-8D2B-2DE3-8E4C8D5927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27869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E501B-50CE-5464-1A7F-8662BFA9A4E8}"/>
            </a:ext>
          </a:extLst>
        </p:cNvPr>
        <p:cNvGrpSpPr/>
        <p:nvPr/>
      </p:nvGrpSpPr>
      <p:grpSpPr>
        <a:xfrm>
          <a:off x="0" y="0"/>
          <a:ext cx="0" cy="0"/>
          <a:chOff x="0" y="0"/>
          <a:chExt cx="0" cy="0"/>
        </a:xfrm>
      </p:grpSpPr>
      <p:pic>
        <p:nvPicPr>
          <p:cNvPr id="3" name="Picture 2" descr="A close-up of a logo&#10;&#10;AI-generated content may be incorrect.">
            <a:extLst>
              <a:ext uri="{FF2B5EF4-FFF2-40B4-BE49-F238E27FC236}">
                <a16:creationId xmlns:a16="http://schemas.microsoft.com/office/drawing/2014/main" id="{5B7AACD8-DDFA-249E-4F59-47FF91AAED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31790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20B1D-290A-BD51-FE08-C09C7AAAE195}"/>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F3F02E3D-215C-0C9D-ECB5-4616A6A0BFC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59064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13E64-3050-C2B5-D8CA-06AD075E34B1}"/>
            </a:ext>
          </a:extLst>
        </p:cNvPr>
        <p:cNvGrpSpPr/>
        <p:nvPr/>
      </p:nvGrpSpPr>
      <p:grpSpPr>
        <a:xfrm>
          <a:off x="0" y="0"/>
          <a:ext cx="0" cy="0"/>
          <a:chOff x="0" y="0"/>
          <a:chExt cx="0" cy="0"/>
        </a:xfrm>
      </p:grpSpPr>
      <p:pic>
        <p:nvPicPr>
          <p:cNvPr id="3" name="Picture 2" descr="A close up of a sign&#10;&#10;AI-generated content may be incorrect.">
            <a:extLst>
              <a:ext uri="{FF2B5EF4-FFF2-40B4-BE49-F238E27FC236}">
                <a16:creationId xmlns:a16="http://schemas.microsoft.com/office/drawing/2014/main" id="{AF24DDC5-C7BB-6469-D3C8-CBDB12974D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68173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B884F-9E6A-5466-2B7C-172F5C9134E8}"/>
            </a:ext>
          </a:extLst>
        </p:cNvPr>
        <p:cNvGrpSpPr/>
        <p:nvPr/>
      </p:nvGrpSpPr>
      <p:grpSpPr>
        <a:xfrm>
          <a:off x="0" y="0"/>
          <a:ext cx="0" cy="0"/>
          <a:chOff x="0" y="0"/>
          <a:chExt cx="0" cy="0"/>
        </a:xfrm>
      </p:grpSpPr>
      <p:pic>
        <p:nvPicPr>
          <p:cNvPr id="3" name="Picture 2" descr="A close-up of a message&#10;&#10;AI-generated content may be incorrect.">
            <a:extLst>
              <a:ext uri="{FF2B5EF4-FFF2-40B4-BE49-F238E27FC236}">
                <a16:creationId xmlns:a16="http://schemas.microsoft.com/office/drawing/2014/main" id="{BAE20F18-5417-B142-AF5A-46F378C5E7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39378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9126-BAC7-A234-8303-7A7ACFD5050B}"/>
            </a:ext>
          </a:extLst>
        </p:cNvPr>
        <p:cNvGrpSpPr/>
        <p:nvPr/>
      </p:nvGrpSpPr>
      <p:grpSpPr>
        <a:xfrm>
          <a:off x="0" y="0"/>
          <a:ext cx="0" cy="0"/>
          <a:chOff x="0" y="0"/>
          <a:chExt cx="0" cy="0"/>
        </a:xfrm>
      </p:grpSpPr>
      <p:pic>
        <p:nvPicPr>
          <p:cNvPr id="3" name="Picture 2" descr="A close-up of a text&#10;&#10;AI-generated content may be incorrect.">
            <a:extLst>
              <a:ext uri="{FF2B5EF4-FFF2-40B4-BE49-F238E27FC236}">
                <a16:creationId xmlns:a16="http://schemas.microsoft.com/office/drawing/2014/main" id="{1D3E8841-25EF-F252-AAC3-808FAF6424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11505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sign&#10;&#10;AI-generated content may be incorrect.">
            <a:extLst>
              <a:ext uri="{FF2B5EF4-FFF2-40B4-BE49-F238E27FC236}">
                <a16:creationId xmlns:a16="http://schemas.microsoft.com/office/drawing/2014/main" id="{EBF3F4B7-EF52-1FFB-3720-C4A248A288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16442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3E688-6C11-BEB2-2C04-CE5AE9DEFCEC}"/>
            </a:ext>
          </a:extLst>
        </p:cNvPr>
        <p:cNvGrpSpPr/>
        <p:nvPr/>
      </p:nvGrpSpPr>
      <p:grpSpPr>
        <a:xfrm>
          <a:off x="0" y="0"/>
          <a:ext cx="0" cy="0"/>
          <a:chOff x="0" y="0"/>
          <a:chExt cx="0" cy="0"/>
        </a:xfrm>
      </p:grpSpPr>
      <p:pic>
        <p:nvPicPr>
          <p:cNvPr id="3" name="Picture 2" descr="A close-up of a book&#10;&#10;AI-generated content may be incorrect.">
            <a:extLst>
              <a:ext uri="{FF2B5EF4-FFF2-40B4-BE49-F238E27FC236}">
                <a16:creationId xmlns:a16="http://schemas.microsoft.com/office/drawing/2014/main" id="{B9D20139-837B-3CAE-217C-E901BF53373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1630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99E2A-B310-A14D-0D98-E675CADC28A1}"/>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2DB09AC2-7233-45A9-FDF9-5720D575F1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72467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69661-7298-AC74-8D35-8DFB474735DB}"/>
            </a:ext>
          </a:extLst>
        </p:cNvPr>
        <p:cNvGrpSpPr/>
        <p:nvPr/>
      </p:nvGrpSpPr>
      <p:grpSpPr>
        <a:xfrm>
          <a:off x="0" y="0"/>
          <a:ext cx="0" cy="0"/>
          <a:chOff x="0" y="0"/>
          <a:chExt cx="0" cy="0"/>
        </a:xfrm>
      </p:grpSpPr>
      <p:pic>
        <p:nvPicPr>
          <p:cNvPr id="3" name="Picture 2" descr="A close-up of a message&#10;&#10;AI-generated content may be incorrect.">
            <a:extLst>
              <a:ext uri="{FF2B5EF4-FFF2-40B4-BE49-F238E27FC236}">
                <a16:creationId xmlns:a16="http://schemas.microsoft.com/office/drawing/2014/main" id="{453B8F64-4BF2-7544-FAC4-04730B4F157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900" y="0"/>
            <a:ext cx="12280900" cy="6908006"/>
          </a:xfrm>
          <a:prstGeom prst="rect">
            <a:avLst/>
          </a:prstGeom>
        </p:spPr>
      </p:pic>
    </p:spTree>
    <p:extLst>
      <p:ext uri="{BB962C8B-B14F-4D97-AF65-F5344CB8AC3E}">
        <p14:creationId xmlns:p14="http://schemas.microsoft.com/office/powerpoint/2010/main" val="3768434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F1D13-9D22-3BCB-519E-B64E448E089D}"/>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A639DBEF-B6ED-2928-92E1-9D07755A0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0360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0B011-BDDE-90BF-2840-1E14774E37E8}"/>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A3A996F4-5611-258F-1993-F90E79C402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73411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D6F46-9477-60F2-4701-A25712FD8577}"/>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6D3CA826-22A1-5D81-0FB8-F7A52E698F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33338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151EE-E034-01F1-9948-05267E3ED1A0}"/>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8600754E-1327-D613-F6F9-BE93A802FC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3620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C6B8-C5D0-4E30-4A71-F2A649B2DFEB}"/>
            </a:ext>
          </a:extLst>
        </p:cNvPr>
        <p:cNvGrpSpPr/>
        <p:nvPr/>
      </p:nvGrpSpPr>
      <p:grpSpPr>
        <a:xfrm>
          <a:off x="0" y="0"/>
          <a:ext cx="0" cy="0"/>
          <a:chOff x="0" y="0"/>
          <a:chExt cx="0" cy="0"/>
        </a:xfrm>
      </p:grpSpPr>
      <p:pic>
        <p:nvPicPr>
          <p:cNvPr id="3" name="Picture 2" descr="A close-up of a message&#10;&#10;AI-generated content may be incorrect.">
            <a:extLst>
              <a:ext uri="{FF2B5EF4-FFF2-40B4-BE49-F238E27FC236}">
                <a16:creationId xmlns:a16="http://schemas.microsoft.com/office/drawing/2014/main" id="{486F87D1-BD73-37A5-42CF-9743D6A06B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55243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B8F21-77CB-2B52-11B7-7F0A1D0C8EBC}"/>
            </a:ext>
          </a:extLst>
        </p:cNvPr>
        <p:cNvGrpSpPr/>
        <p:nvPr/>
      </p:nvGrpSpPr>
      <p:grpSpPr>
        <a:xfrm>
          <a:off x="0" y="0"/>
          <a:ext cx="0" cy="0"/>
          <a:chOff x="0" y="0"/>
          <a:chExt cx="0" cy="0"/>
        </a:xfrm>
      </p:grpSpPr>
      <p:pic>
        <p:nvPicPr>
          <p:cNvPr id="3" name="Picture 2" descr="A close-up of a text&#10;&#10;AI-generated content may be incorrect.">
            <a:extLst>
              <a:ext uri="{FF2B5EF4-FFF2-40B4-BE49-F238E27FC236}">
                <a16:creationId xmlns:a16="http://schemas.microsoft.com/office/drawing/2014/main" id="{5672069E-9A81-5C4D-4CA5-84DA9B9D8E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28625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84746-C51B-943D-06A4-47C911CF3350}"/>
            </a:ext>
          </a:extLst>
        </p:cNvPr>
        <p:cNvGrpSpPr/>
        <p:nvPr/>
      </p:nvGrpSpPr>
      <p:grpSpPr>
        <a:xfrm>
          <a:off x="0" y="0"/>
          <a:ext cx="0" cy="0"/>
          <a:chOff x="0" y="0"/>
          <a:chExt cx="0" cy="0"/>
        </a:xfrm>
      </p:grpSpPr>
      <p:pic>
        <p:nvPicPr>
          <p:cNvPr id="3" name="Picture 2" descr="A close-up of a text&#10;&#10;AI-generated content may be incorrect.">
            <a:extLst>
              <a:ext uri="{FF2B5EF4-FFF2-40B4-BE49-F238E27FC236}">
                <a16:creationId xmlns:a16="http://schemas.microsoft.com/office/drawing/2014/main" id="{EA1571F0-B039-1B19-897B-293F562E0A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79641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665E7-C54B-2A79-A414-861F9BFEA0CC}"/>
            </a:ext>
          </a:extLst>
        </p:cNvPr>
        <p:cNvGrpSpPr/>
        <p:nvPr/>
      </p:nvGrpSpPr>
      <p:grpSpPr>
        <a:xfrm>
          <a:off x="0" y="0"/>
          <a:ext cx="0" cy="0"/>
          <a:chOff x="0" y="0"/>
          <a:chExt cx="0" cy="0"/>
        </a:xfrm>
      </p:grpSpPr>
      <p:pic>
        <p:nvPicPr>
          <p:cNvPr id="5" name="Picture 4" descr="A close-up of a sign&#10;&#10;AI-generated content may be incorrect.">
            <a:extLst>
              <a:ext uri="{FF2B5EF4-FFF2-40B4-BE49-F238E27FC236}">
                <a16:creationId xmlns:a16="http://schemas.microsoft.com/office/drawing/2014/main" id="{50565945-1722-ABCA-6117-C17C55293B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0259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B551C-01AA-5E63-1276-9874E754634D}"/>
            </a:ext>
          </a:extLst>
        </p:cNvPr>
        <p:cNvGrpSpPr/>
        <p:nvPr/>
      </p:nvGrpSpPr>
      <p:grpSpPr>
        <a:xfrm>
          <a:off x="0" y="0"/>
          <a:ext cx="0" cy="0"/>
          <a:chOff x="0" y="0"/>
          <a:chExt cx="0" cy="0"/>
        </a:xfrm>
      </p:grpSpPr>
      <p:pic>
        <p:nvPicPr>
          <p:cNvPr id="3" name="Picture 2" descr="A close-up of a text&#10;&#10;AI-generated content may be incorrect.">
            <a:extLst>
              <a:ext uri="{FF2B5EF4-FFF2-40B4-BE49-F238E27FC236}">
                <a16:creationId xmlns:a16="http://schemas.microsoft.com/office/drawing/2014/main" id="{2F1CC338-1DA5-2A7C-25F5-F5319DF2C8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367099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97E46-87A2-BADF-CACA-07F66A03BCF1}"/>
            </a:ext>
          </a:extLst>
        </p:cNvPr>
        <p:cNvGrpSpPr/>
        <p:nvPr/>
      </p:nvGrpSpPr>
      <p:grpSpPr>
        <a:xfrm>
          <a:off x="0" y="0"/>
          <a:ext cx="0" cy="0"/>
          <a:chOff x="0" y="0"/>
          <a:chExt cx="0" cy="0"/>
        </a:xfrm>
      </p:grpSpPr>
      <p:pic>
        <p:nvPicPr>
          <p:cNvPr id="3" name="Picture 2" descr="A close-up of a text&#10;&#10;AI-generated content may be incorrect.">
            <a:extLst>
              <a:ext uri="{FF2B5EF4-FFF2-40B4-BE49-F238E27FC236}">
                <a16:creationId xmlns:a16="http://schemas.microsoft.com/office/drawing/2014/main" id="{20D98E5D-4D97-0C51-3D17-26DBDA51FA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280900" cy="6908006"/>
          </a:xfrm>
          <a:prstGeom prst="rect">
            <a:avLst/>
          </a:prstGeom>
        </p:spPr>
      </p:pic>
    </p:spTree>
    <p:extLst>
      <p:ext uri="{BB962C8B-B14F-4D97-AF65-F5344CB8AC3E}">
        <p14:creationId xmlns:p14="http://schemas.microsoft.com/office/powerpoint/2010/main" val="1977849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872E2-1E1C-5790-107D-597CFCF07B17}"/>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68965B4C-DE44-A6C8-D54D-3FFA08B209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3963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DA57C-A931-07D2-D004-F2313A86AF8B}"/>
            </a:ext>
          </a:extLst>
        </p:cNvPr>
        <p:cNvGrpSpPr/>
        <p:nvPr/>
      </p:nvGrpSpPr>
      <p:grpSpPr>
        <a:xfrm>
          <a:off x="0" y="0"/>
          <a:ext cx="0" cy="0"/>
          <a:chOff x="0" y="0"/>
          <a:chExt cx="0" cy="0"/>
        </a:xfrm>
      </p:grpSpPr>
      <p:pic>
        <p:nvPicPr>
          <p:cNvPr id="3" name="Picture 2" descr="A close-up of a logo&#10;&#10;AI-generated content may be incorrect.">
            <a:extLst>
              <a:ext uri="{FF2B5EF4-FFF2-40B4-BE49-F238E27FC236}">
                <a16:creationId xmlns:a16="http://schemas.microsoft.com/office/drawing/2014/main" id="{31D8E477-4874-11C6-0692-45BA44E857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68203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FE8D-7144-16D8-B551-E2F258A7E0BA}"/>
            </a:ext>
          </a:extLst>
        </p:cNvPr>
        <p:cNvGrpSpPr/>
        <p:nvPr/>
      </p:nvGrpSpPr>
      <p:grpSpPr>
        <a:xfrm>
          <a:off x="0" y="0"/>
          <a:ext cx="0" cy="0"/>
          <a:chOff x="0" y="0"/>
          <a:chExt cx="0" cy="0"/>
        </a:xfrm>
      </p:grpSpPr>
      <p:pic>
        <p:nvPicPr>
          <p:cNvPr id="5" name="Picture 4" descr="A close-up of a sign&#10;&#10;AI-generated content may be incorrect.">
            <a:extLst>
              <a:ext uri="{FF2B5EF4-FFF2-40B4-BE49-F238E27FC236}">
                <a16:creationId xmlns:a16="http://schemas.microsoft.com/office/drawing/2014/main" id="{B37C56FF-78EB-CFEC-D879-4B42479B2F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6494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5DC15-71E9-2EF3-77D1-80F6AFE2937D}"/>
            </a:ext>
          </a:extLst>
        </p:cNvPr>
        <p:cNvGrpSpPr/>
        <p:nvPr/>
      </p:nvGrpSpPr>
      <p:grpSpPr>
        <a:xfrm>
          <a:off x="0" y="0"/>
          <a:ext cx="0" cy="0"/>
          <a:chOff x="0" y="0"/>
          <a:chExt cx="0" cy="0"/>
        </a:xfrm>
      </p:grpSpPr>
      <p:pic>
        <p:nvPicPr>
          <p:cNvPr id="3" name="Picture 2" descr="A close-up of a logo&#10;&#10;AI-generated content may be incorrect.">
            <a:extLst>
              <a:ext uri="{FF2B5EF4-FFF2-40B4-BE49-F238E27FC236}">
                <a16:creationId xmlns:a16="http://schemas.microsoft.com/office/drawing/2014/main" id="{809511F7-2B72-0083-C373-384F4DBA7D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57183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3626E-02EE-A45E-37B2-7E855302C063}"/>
            </a:ext>
          </a:extLst>
        </p:cNvPr>
        <p:cNvGrpSpPr/>
        <p:nvPr/>
      </p:nvGrpSpPr>
      <p:grpSpPr>
        <a:xfrm>
          <a:off x="0" y="0"/>
          <a:ext cx="0" cy="0"/>
          <a:chOff x="0" y="0"/>
          <a:chExt cx="0" cy="0"/>
        </a:xfrm>
      </p:grpSpPr>
      <p:pic>
        <p:nvPicPr>
          <p:cNvPr id="3" name="Picture 2" descr="A close-up of a phone&#10;&#10;AI-generated content may be incorrect.">
            <a:extLst>
              <a:ext uri="{FF2B5EF4-FFF2-40B4-BE49-F238E27FC236}">
                <a16:creationId xmlns:a16="http://schemas.microsoft.com/office/drawing/2014/main" id="{3882F688-A8E0-4BEB-D29E-C99C9D5964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3821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4E227-049C-D6E3-2A0A-B3AEE8F39B57}"/>
            </a:ext>
          </a:extLst>
        </p:cNvPr>
        <p:cNvGrpSpPr/>
        <p:nvPr/>
      </p:nvGrpSpPr>
      <p:grpSpPr>
        <a:xfrm>
          <a:off x="0" y="0"/>
          <a:ext cx="0" cy="0"/>
          <a:chOff x="0" y="0"/>
          <a:chExt cx="0" cy="0"/>
        </a:xfrm>
      </p:grpSpPr>
      <p:pic>
        <p:nvPicPr>
          <p:cNvPr id="3" name="Picture 2" descr="A close-up of a message&#10;&#10;AI-generated content may be incorrect.">
            <a:extLst>
              <a:ext uri="{FF2B5EF4-FFF2-40B4-BE49-F238E27FC236}">
                <a16:creationId xmlns:a16="http://schemas.microsoft.com/office/drawing/2014/main" id="{60275FC0-5AFE-99F5-3C5C-FF877C15D4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12362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66D4C-0BD5-97A4-8D4F-E7D13E18E1E7}"/>
            </a:ext>
          </a:extLst>
        </p:cNvPr>
        <p:cNvGrpSpPr/>
        <p:nvPr/>
      </p:nvGrpSpPr>
      <p:grpSpPr>
        <a:xfrm>
          <a:off x="0" y="0"/>
          <a:ext cx="0" cy="0"/>
          <a:chOff x="0" y="0"/>
          <a:chExt cx="0" cy="0"/>
        </a:xfrm>
      </p:grpSpPr>
      <p:pic>
        <p:nvPicPr>
          <p:cNvPr id="3" name="Picture 2" descr="A close-up of a text&#10;&#10;AI-generated content may be incorrect.">
            <a:extLst>
              <a:ext uri="{FF2B5EF4-FFF2-40B4-BE49-F238E27FC236}">
                <a16:creationId xmlns:a16="http://schemas.microsoft.com/office/drawing/2014/main" id="{69AF76A9-D82F-C8D0-2E38-9D8B20CADE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82618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90F30-4331-8D61-6B8E-60D97CE7D355}"/>
            </a:ext>
          </a:extLst>
        </p:cNvPr>
        <p:cNvGrpSpPr/>
        <p:nvPr/>
      </p:nvGrpSpPr>
      <p:grpSpPr>
        <a:xfrm>
          <a:off x="0" y="0"/>
          <a:ext cx="0" cy="0"/>
          <a:chOff x="0" y="0"/>
          <a:chExt cx="0" cy="0"/>
        </a:xfrm>
      </p:grpSpPr>
      <p:pic>
        <p:nvPicPr>
          <p:cNvPr id="3" name="Picture 2" descr="A close-up of a message&#10;&#10;AI-generated content may be incorrect.">
            <a:extLst>
              <a:ext uri="{FF2B5EF4-FFF2-40B4-BE49-F238E27FC236}">
                <a16:creationId xmlns:a16="http://schemas.microsoft.com/office/drawing/2014/main" id="{072FCD1F-2D1F-BFAE-489D-1D27D70CCE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6857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786D7-AA7F-150A-7816-2F50D932F6E0}"/>
            </a:ext>
          </a:extLst>
        </p:cNvPr>
        <p:cNvGrpSpPr/>
        <p:nvPr/>
      </p:nvGrpSpPr>
      <p:grpSpPr>
        <a:xfrm>
          <a:off x="0" y="0"/>
          <a:ext cx="0" cy="0"/>
          <a:chOff x="0" y="0"/>
          <a:chExt cx="0" cy="0"/>
        </a:xfrm>
      </p:grpSpPr>
      <p:pic>
        <p:nvPicPr>
          <p:cNvPr id="3" name="Picture 2" descr="A close-up of a card&#10;&#10;AI-generated content may be incorrect.">
            <a:extLst>
              <a:ext uri="{FF2B5EF4-FFF2-40B4-BE49-F238E27FC236}">
                <a16:creationId xmlns:a16="http://schemas.microsoft.com/office/drawing/2014/main" id="{0552B7BE-A62A-1439-3E4D-472188131A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2845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AFE9A-C5EE-A7E3-B5B2-9C40CAF6F775}"/>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412F8FBD-FEE8-F7D8-91A7-3A592B9D99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5392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23372F08487F458D5F6694C9A08A3D" ma:contentTypeVersion="14" ma:contentTypeDescription="Create a new document." ma:contentTypeScope="" ma:versionID="25f722a52e24b260271dcfc142b42af9">
  <xsd:schema xmlns:xsd="http://www.w3.org/2001/XMLSchema" xmlns:xs="http://www.w3.org/2001/XMLSchema" xmlns:p="http://schemas.microsoft.com/office/2006/metadata/properties" xmlns:ns2="e948f7a7-1252-47e6-a235-56e06d0ddf26" xmlns:ns3="df333582-21b8-4575-99d7-9597801f16ad" targetNamespace="http://schemas.microsoft.com/office/2006/metadata/properties" ma:root="true" ma:fieldsID="aa4fb565caa0fc24c6769b38d983bfd6" ns2:_="" ns3:_="">
    <xsd:import namespace="e948f7a7-1252-47e6-a235-56e06d0ddf26"/>
    <xsd:import namespace="df333582-21b8-4575-99d7-9597801f16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8f7a7-1252-47e6-a235-56e06d0ddf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9f965aa-c586-416e-9f73-21fad5aff9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333582-21b8-4575-99d7-9597801f16a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f0e4c9b-1cb1-43a4-85bb-2273405913df}" ma:internalName="TaxCatchAll" ma:showField="CatchAllData" ma:web="df333582-21b8-4575-99d7-9597801f16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333582-21b8-4575-99d7-9597801f16ad" xsi:nil="true"/>
    <lcf76f155ced4ddcb4097134ff3c332f xmlns="e948f7a7-1252-47e6-a235-56e06d0ddf2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EB3596F-B967-403E-8E09-13311024161A}">
  <ds:schemaRefs>
    <ds:schemaRef ds:uri="http://schemas.microsoft.com/sharepoint/v3/contenttype/forms"/>
  </ds:schemaRefs>
</ds:datastoreItem>
</file>

<file path=customXml/itemProps2.xml><?xml version="1.0" encoding="utf-8"?>
<ds:datastoreItem xmlns:ds="http://schemas.openxmlformats.org/officeDocument/2006/customXml" ds:itemID="{2757811E-7D06-4E89-B21E-E347692C5551}">
  <ds:schemaRefs>
    <ds:schemaRef ds:uri="df333582-21b8-4575-99d7-9597801f16ad"/>
    <ds:schemaRef ds:uri="e948f7a7-1252-47e6-a235-56e06d0ddf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390270-4DDA-4960-8C9E-B2FBA3CD3AE4}">
  <ds:schemaRefs>
    <ds:schemaRef ds:uri="df333582-21b8-4575-99d7-9597801f16ad"/>
    <ds:schemaRef ds:uri="http://schemas.microsoft.com/office/2006/metadata/properties"/>
    <ds:schemaRef ds:uri="http://purl.org/dc/terms/"/>
    <ds:schemaRef ds:uri="e948f7a7-1252-47e6-a235-56e06d0ddf26"/>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TotalTime>
  <Words>1303</Words>
  <Application>Microsoft Office PowerPoint</Application>
  <PresentationFormat>Widescreen</PresentationFormat>
  <Paragraphs>107</Paragraphs>
  <Slides>34</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Lise Brauckmann</dc:creator>
  <cp:lastModifiedBy>Jonathan Eloff</cp:lastModifiedBy>
  <cp:revision>4</cp:revision>
  <dcterms:created xsi:type="dcterms:W3CDTF">2025-09-08T11:02:27Z</dcterms:created>
  <dcterms:modified xsi:type="dcterms:W3CDTF">2026-07-13T06:50:46Z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0x010100A423372F08487F458D5F6694C9A08A3D</vt:lpwstr>
  </property>
  <property fmtid="{D5CDD505-2E9C-101B-9397-08002B2CF9AE}" pid="3" name="MediaServiceImageTags">
    <vt:lpwstr/>
  </property>
</Properties>
</file>