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89" r:id="rId5"/>
    <p:sldId id="258" r:id="rId6"/>
    <p:sldId id="260" r:id="rId7"/>
    <p:sldId id="261" r:id="rId8"/>
    <p:sldId id="262" r:id="rId9"/>
    <p:sldId id="266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6" r:id="rId21"/>
    <p:sldId id="280" r:id="rId22"/>
    <p:sldId id="281" r:id="rId23"/>
    <p:sldId id="275" r:id="rId24"/>
    <p:sldId id="286" r:id="rId25"/>
    <p:sldId id="287" r:id="rId26"/>
    <p:sldId id="28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A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452"/>
  </p:normalViewPr>
  <p:slideViewPr>
    <p:cSldViewPr snapToGrid="0" showGuides="1">
      <p:cViewPr varScale="1">
        <p:scale>
          <a:sx n="104" d="100"/>
          <a:sy n="104" d="100"/>
        </p:scale>
        <p:origin x="87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E69A9-B61E-4EB7-A5F7-1447F5468A2F}" type="datetimeFigureOut">
              <a:rPr lang="af-ZA" smtClean="0"/>
              <a:t>2026-07-13</a:t>
            </a:fld>
            <a:endParaRPr lang="af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B4C0B-409F-4F56-A353-C6B4E45A40FA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683377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B4C0B-409F-4F56-A353-C6B4E45A40FA}" type="slidenum">
              <a:rPr lang="af-ZA" smtClean="0"/>
              <a:t>10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676674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5106B-4F4A-D465-9D21-A75443B65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825455-3D05-140F-DD67-1909C1E5DF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A3E6B-1422-5AED-3AF3-C78DB6449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840BD-D393-A87A-2565-4402F67E0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BA975-8BBF-F4AF-6373-FB07ECA54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131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82DA9-2800-9E58-7A57-C7F73C3A2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62A21-D494-DD35-A913-D60EA6111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56155-F773-99B1-75C2-06B8C45FA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55A35-7AD2-AE99-CAEE-654560DFD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98A89-89F1-1465-CAAB-DF163DA9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906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B3B44B-A282-BA6C-0394-6BF30FEE38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490411-44A1-D8F6-FB87-4F52C1093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E3E02-4F50-D8B1-FABE-ECB9929BA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136E4-8D27-7CB8-FDE2-4153BD215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129B0-DB5A-BD22-A640-C67FBC0E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991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4E607-D3D8-D814-C72E-C709E179D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10A7D-5213-1EFD-CA47-986489F87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4D8A4-C35D-3C24-AFE0-82ABEB24E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98C65-672C-ED80-9D17-BD36EB23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FC61B-3292-0991-E397-8574B436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265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75D82-1B67-0D4F-7513-20C965CEF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BB5874-CB41-16B6-5A02-EBC9F100F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5E203-CF19-2B1C-A944-2E97D4248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93E4E-25C6-06A4-8247-0439BC251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423FA-15D8-F566-3902-6FE7BD9DB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4093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39D62-C9D9-733B-C3A2-DA31E6EE2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A4C0E-AC58-D20F-F89D-314E29F71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7E530D-D38E-29AF-A548-2DA92C322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54C053-260C-FC4A-3635-40292E343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2EEED3-DD11-D7CC-77BB-E858264FE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41872B-8AD0-2AF6-1999-9DE22DC24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8941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FF10-E5B0-77AF-D32B-619686F34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25366-2175-1E5D-2A76-995879F63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4D906E-41E6-FA1A-3655-1931957DE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DC8A14-8A9D-D430-9460-065D58468B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92652F-C408-6094-04E1-C1C0B4131E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26694D-CBAA-B159-68F8-2706CDB5A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576AC4-49A8-9AE7-A6DB-FF3423D05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219D9E-B9D9-9C44-2130-AFE4CBB33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5293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2D7A2-0687-50CA-2154-F6473CEC5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2AFB8F-3296-0DA3-3CB5-52D89538A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A0D856-9A84-040C-59E1-C6D389917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A29AC8-0248-4EE8-27C9-9E144A77E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21432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5C3713-EA6F-E615-39CA-6F09087BE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1E65EB-C16E-9F5C-9F77-2F34DF230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F9CB3-C8B0-59A9-2B0C-BD2A6948F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14150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6CB38-00BA-43D1-C1E1-B7BEE646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06ABF-555D-1C01-1A62-1009C871F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9468B1-1FBA-25B9-791F-805699EFA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25ED8D-25BC-DB5D-6334-EEE4077BD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41B4E4-F4C6-5D0C-D805-D336C14F0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6B0D8-F290-74BE-B1D8-E43DF6B31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94054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E66A-5113-7C7A-D2A1-5E297B1D5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96331B-9DE6-313E-0E4D-81E613340F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322EA5-9DE4-8DF6-7355-CF64D4EE3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FDC12-4E78-CAA9-9C11-8CF24A801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8325BC-CF24-0397-C9DB-64ECA4517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FD256-2361-2E6C-21EB-7E85C8E6A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9922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31B080-410A-CC32-B49B-C19C9527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AF1F8-E921-8F0C-2EAF-D7E9ECCC1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404E1-8FE4-9912-5C99-0377AF49A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98EC3-0658-ACD8-D608-3D4BD96D0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61D99-2420-DD3A-416F-D330729E0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546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A0D0CE-EE84-EDCD-738E-0DD896DEE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2698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C96856-06C7-DDC2-D571-E832A78BB59D}"/>
              </a:ext>
            </a:extLst>
          </p:cNvPr>
          <p:cNvSpPr txBox="1"/>
          <p:nvPr/>
        </p:nvSpPr>
        <p:spPr>
          <a:xfrm>
            <a:off x="1206500" y="177800"/>
            <a:ext cx="10896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2.4 Die </a:t>
            </a:r>
            <a:r>
              <a:rPr lang="en-US" sz="6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werk</a:t>
            </a:r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van die HG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3A6594-96A5-F13D-7140-CE3607B980D1}"/>
              </a:ext>
            </a:extLst>
          </p:cNvPr>
          <p:cNvSpPr txBox="1"/>
          <p:nvPr/>
        </p:nvSpPr>
        <p:spPr>
          <a:xfrm>
            <a:off x="1571598" y="1877899"/>
            <a:ext cx="1078375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Gebed</a:t>
            </a:r>
            <a:endParaRPr lang="en-US" sz="6000" b="1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Help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Tree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vir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ons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in: Rom 8:26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Engeletaal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: 1 Kor 14:2</a:t>
            </a:r>
          </a:p>
        </p:txBody>
      </p:sp>
    </p:spTree>
    <p:extLst>
      <p:ext uri="{BB962C8B-B14F-4D97-AF65-F5344CB8AC3E}">
        <p14:creationId xmlns:p14="http://schemas.microsoft.com/office/powerpoint/2010/main" val="237794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730DC6-D479-1DF3-5380-5D2B9E42B965}"/>
              </a:ext>
            </a:extLst>
          </p:cNvPr>
          <p:cNvSpPr txBox="1"/>
          <p:nvPr/>
        </p:nvSpPr>
        <p:spPr>
          <a:xfrm>
            <a:off x="1402773" y="1443841"/>
            <a:ext cx="1125789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Bybel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Oë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oopgemaak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Skrifte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te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verstaan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: Joh 16:13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Skrywer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: 2 Tim 3:16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God se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Woord</a:t>
            </a:r>
            <a:endParaRPr lang="en-US" sz="4800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76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FFF29AE-D235-2983-CC06-0623704392C2}"/>
              </a:ext>
            </a:extLst>
          </p:cNvPr>
          <p:cNvSpPr txBox="1"/>
          <p:nvPr/>
        </p:nvSpPr>
        <p:spPr>
          <a:xfrm>
            <a:off x="1728916" y="1317000"/>
            <a:ext cx="1114167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Vrug</a:t>
            </a:r>
            <a:endParaRPr lang="en-US" sz="6000" b="1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Bewys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Persoonlikheids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eienskappe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Sonde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4800" u="sng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Galasiërs</a:t>
            </a:r>
            <a:r>
              <a:rPr lang="en-US" sz="4800" u="sng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5:22-23</a:t>
            </a:r>
            <a:endParaRPr lang="en-US" sz="4800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46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F5D45A-81CD-C86E-D644-A8AFD6EBCA00}"/>
              </a:ext>
            </a:extLst>
          </p:cNvPr>
          <p:cNvSpPr txBox="1"/>
          <p:nvPr/>
        </p:nvSpPr>
        <p:spPr>
          <a:xfrm>
            <a:off x="1512772" y="1443023"/>
            <a:ext cx="1054991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ZA" sz="4800" b="0" i="0" u="none" strike="noStrike" baseline="30000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22 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Die </a:t>
            </a:r>
            <a:r>
              <a:rPr lang="en-ZA" sz="4800" b="1" i="0" strike="noStrike" dirty="0" err="1">
                <a:solidFill>
                  <a:srgbClr val="FFC000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vrug</a:t>
            </a:r>
            <a:r>
              <a:rPr lang="en-ZA" sz="4800" b="1" i="0" strike="noStrike" dirty="0">
                <a:solidFill>
                  <a:srgbClr val="FFC000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van die Gees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,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daarteenoor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, is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liefde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,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vreugde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,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vrede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,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geduld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,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vriendelikheid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,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goedhartigheid,getrouheid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,             </a:t>
            </a:r>
          </a:p>
          <a:p>
            <a:pPr marL="0" indent="0">
              <a:buNone/>
            </a:pPr>
            <a:r>
              <a:rPr lang="en-ZA" sz="4800" b="0" i="0" u="none" strike="noStrike" baseline="30000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23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nederigheid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en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selfbeheersing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. 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D4B4AD-B9B0-08F9-F07E-2A5E91F542F0}"/>
              </a:ext>
            </a:extLst>
          </p:cNvPr>
          <p:cNvSpPr txBox="1"/>
          <p:nvPr/>
        </p:nvSpPr>
        <p:spPr>
          <a:xfrm>
            <a:off x="1220254" y="408826"/>
            <a:ext cx="79422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Galasiërs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 5:22-23</a:t>
            </a:r>
          </a:p>
        </p:txBody>
      </p:sp>
    </p:spTree>
    <p:extLst>
      <p:ext uri="{BB962C8B-B14F-4D97-AF65-F5344CB8AC3E}">
        <p14:creationId xmlns:p14="http://schemas.microsoft.com/office/powerpoint/2010/main" val="834768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4584D9A-A982-19DC-4DD8-1D7578D32471}"/>
              </a:ext>
            </a:extLst>
          </p:cNvPr>
          <p:cNvSpPr txBox="1"/>
          <p:nvPr/>
        </p:nvSpPr>
        <p:spPr>
          <a:xfrm>
            <a:off x="1789743" y="1074509"/>
            <a:ext cx="1110306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Getuig</a:t>
            </a:r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Hand. 1:8</a:t>
            </a:r>
            <a:endParaRPr lang="en-US" sz="6000" b="1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Opdrag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Hooftaak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Fonteine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			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Gawes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Petrus</a:t>
            </a:r>
          </a:p>
        </p:txBody>
      </p:sp>
    </p:spTree>
    <p:extLst>
      <p:ext uri="{BB962C8B-B14F-4D97-AF65-F5344CB8AC3E}">
        <p14:creationId xmlns:p14="http://schemas.microsoft.com/office/powerpoint/2010/main" val="77742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B221305-889E-D8C0-C89C-3A410CAD3B86}"/>
              </a:ext>
            </a:extLst>
          </p:cNvPr>
          <p:cNvSpPr txBox="1"/>
          <p:nvPr/>
        </p:nvSpPr>
        <p:spPr>
          <a:xfrm>
            <a:off x="1270922" y="335845"/>
            <a:ext cx="11157081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Gawes</a:t>
            </a:r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 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1 Kor. 11&amp;12</a:t>
            </a:r>
            <a:r>
              <a:rPr lang="en-US" sz="6000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	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Onkundig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? 1 Kor 12:1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Bonatuurlike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gawe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Nie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‘n talent.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Ter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wille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van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getuig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. Bode.	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3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Kategorieë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: 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Weet. 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Sê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.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Doen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001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676D30F-4223-68F9-5E88-0595A8BF1C2F}"/>
              </a:ext>
            </a:extLst>
          </p:cNvPr>
          <p:cNvSpPr txBox="1"/>
          <p:nvPr/>
        </p:nvSpPr>
        <p:spPr>
          <a:xfrm>
            <a:off x="1470892" y="659235"/>
            <a:ext cx="11246069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Gawes</a:t>
            </a:r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</a:rPr>
              <a:t>Woord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</a:rPr>
              <a:t> van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</a:rPr>
              <a:t>kennis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</a:rPr>
              <a:t>. Joh 4:18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</a:rPr>
              <a:t>Woord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</a:rPr>
              <a:t> van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</a:rPr>
              <a:t>wysheid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</a:rPr>
              <a:t>. Joh 8:1-12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</a:rPr>
              <a:t>Onderskeiding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</a:rPr>
              <a:t>. Mat 16:23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</a:rPr>
              <a:t>Profesie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</a:rPr>
              <a:t>. 1 Kor 14:3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Spreek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in tale. </a:t>
            </a:r>
            <a:r>
              <a:rPr lang="en-US" sz="4800" u="sng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1 Kor 14:2</a:t>
            </a:r>
            <a:endParaRPr lang="en-US" sz="4800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20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C20BF6-B24E-682D-0B3F-08F4DB7CD25B}"/>
              </a:ext>
            </a:extLst>
          </p:cNvPr>
          <p:cNvSpPr txBox="1"/>
          <p:nvPr/>
        </p:nvSpPr>
        <p:spPr>
          <a:xfrm>
            <a:off x="1335578" y="418011"/>
            <a:ext cx="10754822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1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Korintiërs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14:2</a:t>
            </a:r>
          </a:p>
          <a:p>
            <a:endParaRPr lang="en-US" sz="2000" b="1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r>
              <a:rPr lang="en-ZA" sz="4800" b="0" i="0" u="none" strike="noStrike" baseline="30000" dirty="0">
                <a:solidFill>
                  <a:schemeClr val="bg1"/>
                </a:solidFill>
                <a:effectLst/>
                <a:latin typeface="Visby" pitchFamily="50" charset="0"/>
              </a:rPr>
              <a:t>2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</a:rPr>
              <a:t>Iemand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</a:rPr>
              <a:t> wat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</a:rPr>
              <a:t>ongewone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</a:rPr>
              <a:t> tale of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</a:rPr>
              <a:t>klanke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</a:rPr>
              <a:t>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</a:rPr>
              <a:t>gebruik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</a:rPr>
              <a:t>, </a:t>
            </a:r>
            <a:r>
              <a:rPr lang="en-ZA" sz="4800" b="1" i="0" strike="noStrike" dirty="0" err="1">
                <a:solidFill>
                  <a:srgbClr val="FFC000"/>
                </a:solidFill>
                <a:effectLst/>
                <a:latin typeface="Visby" pitchFamily="50" charset="0"/>
              </a:rPr>
              <a:t>praat</a:t>
            </a:r>
            <a:r>
              <a:rPr lang="en-ZA" sz="4800" b="1" i="0" strike="noStrike" dirty="0">
                <a:solidFill>
                  <a:srgbClr val="FFC000"/>
                </a:solidFill>
                <a:effectLst/>
                <a:latin typeface="Visby" pitchFamily="50" charset="0"/>
              </a:rPr>
              <a:t> </a:t>
            </a:r>
            <a:r>
              <a:rPr lang="en-ZA" sz="4800" b="1" i="0" strike="noStrike" dirty="0" err="1">
                <a:solidFill>
                  <a:srgbClr val="FFC000"/>
                </a:solidFill>
                <a:effectLst/>
                <a:latin typeface="Visby" pitchFamily="50" charset="0"/>
              </a:rPr>
              <a:t>nie</a:t>
            </a:r>
            <a:r>
              <a:rPr lang="en-ZA" sz="4800" b="1" i="0" strike="noStrike" dirty="0">
                <a:solidFill>
                  <a:srgbClr val="FFC000"/>
                </a:solidFill>
                <a:effectLst/>
                <a:latin typeface="Visby" pitchFamily="50" charset="0"/>
              </a:rPr>
              <a:t> met </a:t>
            </a:r>
            <a:r>
              <a:rPr lang="en-ZA" sz="4800" b="1" i="0" strike="noStrike" dirty="0" err="1">
                <a:solidFill>
                  <a:srgbClr val="FFC000"/>
                </a:solidFill>
                <a:effectLst/>
                <a:latin typeface="Visby" pitchFamily="50" charset="0"/>
              </a:rPr>
              <a:t>mense</a:t>
            </a:r>
            <a:r>
              <a:rPr lang="en-ZA" sz="4800" b="1" i="0" strike="noStrike" dirty="0">
                <a:solidFill>
                  <a:srgbClr val="FFC000"/>
                </a:solidFill>
                <a:effectLst/>
                <a:latin typeface="Visby" pitchFamily="50" charset="0"/>
              </a:rPr>
              <a:t>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</a:rPr>
              <a:t>nie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</a:rPr>
              <a:t>, maar met God.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</a:rPr>
              <a:t>Niemand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</a:rPr>
              <a:t> </a:t>
            </a:r>
            <a:r>
              <a:rPr lang="en-ZA" sz="4800" b="1" i="0" strike="noStrike" dirty="0" err="1">
                <a:solidFill>
                  <a:srgbClr val="FFC000"/>
                </a:solidFill>
                <a:effectLst/>
                <a:latin typeface="Visby" pitchFamily="50" charset="0"/>
              </a:rPr>
              <a:t>verstaan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</a:rPr>
              <a:t>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</a:rPr>
              <a:t>hom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</a:rPr>
              <a:t>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</a:rPr>
              <a:t>nie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</a:rPr>
              <a:t>, want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</a:rPr>
              <a:t>deur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</a:rPr>
              <a:t> die Gees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</a:rPr>
              <a:t>sê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</a:rPr>
              <a:t>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</a:rPr>
              <a:t>hy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</a:rPr>
              <a:t> </a:t>
            </a:r>
            <a:r>
              <a:rPr lang="en-ZA" sz="4800" b="0" i="0" u="none" strike="noStrike" dirty="0" err="1">
                <a:solidFill>
                  <a:schemeClr val="bg1"/>
                </a:solidFill>
                <a:effectLst/>
                <a:latin typeface="Visby" pitchFamily="50" charset="0"/>
              </a:rPr>
              <a:t>onbegryplike</a:t>
            </a:r>
            <a:r>
              <a:rPr lang="en-ZA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</a:rPr>
              <a:t> dinge </a:t>
            </a:r>
          </a:p>
          <a:p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6603548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C20BF6-B24E-682D-0B3F-08F4DB7CD25B}"/>
              </a:ext>
            </a:extLst>
          </p:cNvPr>
          <p:cNvSpPr txBox="1"/>
          <p:nvPr/>
        </p:nvSpPr>
        <p:spPr>
          <a:xfrm>
            <a:off x="1302458" y="-77136"/>
            <a:ext cx="10644316" cy="8079135"/>
          </a:xfrm>
          <a:prstGeom prst="rect">
            <a:avLst/>
          </a:prstGeom>
          <a:solidFill>
            <a:srgbClr val="1F3A6F"/>
          </a:solidFill>
        </p:spPr>
        <p:txBody>
          <a:bodyPr wrap="square">
            <a:spAutoFit/>
          </a:bodyPr>
          <a:lstStyle/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Uitleg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van tale. 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1 </a:t>
            </a:r>
            <a:r>
              <a:rPr lang="en-US" sz="44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Korintiërs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14:13-14</a:t>
            </a:r>
          </a:p>
          <a:p>
            <a:pPr>
              <a:lnSpc>
                <a:spcPct val="150000"/>
              </a:lnSpc>
            </a:pPr>
            <a:endParaRPr lang="en-US" sz="1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r>
              <a:rPr lang="en-ZA" sz="4800" baseline="30000" dirty="0">
                <a:solidFill>
                  <a:schemeClr val="bg1"/>
                </a:solidFill>
                <a:latin typeface="Visby" pitchFamily="50" charset="0"/>
              </a:rPr>
              <a:t>13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Daarom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moet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hy wat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ongewone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tale of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klanke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gebruik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ZA" sz="4800" dirty="0">
                <a:solidFill>
                  <a:srgbClr val="FFC000"/>
                </a:solidFill>
                <a:latin typeface="Visby" pitchFamily="50" charset="0"/>
              </a:rPr>
              <a:t>bid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om die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gawe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om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dit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te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kan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uitlê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, </a:t>
            </a:r>
            <a:r>
              <a:rPr lang="nl-NL" sz="4800" baseline="30000" dirty="0">
                <a:solidFill>
                  <a:schemeClr val="bg1"/>
                </a:solidFill>
                <a:latin typeface="Visby" pitchFamily="50" charset="0"/>
              </a:rPr>
              <a:t>14 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</a:rPr>
              <a:t>want as ek ongewone tale of klanke gebruik wanneer ek bid, dan </a:t>
            </a:r>
            <a:r>
              <a:rPr lang="nl-NL" sz="4800" dirty="0">
                <a:solidFill>
                  <a:srgbClr val="FFC000"/>
                </a:solidFill>
                <a:latin typeface="Visby" pitchFamily="50" charset="0"/>
              </a:rPr>
              <a:t>bid my gees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</a:rPr>
              <a:t>, maar my </a:t>
            </a:r>
            <a:r>
              <a:rPr lang="nl-NL" sz="4800" dirty="0">
                <a:solidFill>
                  <a:srgbClr val="FFC000"/>
                </a:solidFill>
                <a:latin typeface="Visby" pitchFamily="50" charset="0"/>
              </a:rPr>
              <a:t>verstand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</a:rPr>
              <a:t> is nie daarby betrokke nie.  </a:t>
            </a:r>
          </a:p>
          <a:p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41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C20BF6-B24E-682D-0B3F-08F4DB7CD25B}"/>
              </a:ext>
            </a:extLst>
          </p:cNvPr>
          <p:cNvSpPr txBox="1"/>
          <p:nvPr/>
        </p:nvSpPr>
        <p:spPr>
          <a:xfrm>
            <a:off x="1330036" y="254455"/>
            <a:ext cx="10432010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Gawe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van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geloof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. 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1100" u="sng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1100" u="sng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Handelinge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27:25</a:t>
            </a:r>
          </a:p>
          <a:p>
            <a:endParaRPr lang="en-US" sz="12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r>
              <a:rPr lang="en-ZA" sz="4800" baseline="30000" dirty="0">
                <a:solidFill>
                  <a:schemeClr val="bg1"/>
                </a:solidFill>
                <a:latin typeface="Visby" pitchFamily="50" charset="0"/>
              </a:rPr>
              <a:t>25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Daarom,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hou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moed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manne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! </a:t>
            </a:r>
            <a:br>
              <a:rPr lang="en-ZA" sz="4800" dirty="0">
                <a:solidFill>
                  <a:schemeClr val="bg1"/>
                </a:solidFill>
                <a:latin typeface="Visby" pitchFamily="50" charset="0"/>
              </a:rPr>
            </a:b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Ek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vertrou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op God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dat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alles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800" b="1" dirty="0">
                <a:solidFill>
                  <a:srgbClr val="FFC000"/>
                </a:solidFill>
                <a:latin typeface="Visby" pitchFamily="50" charset="0"/>
              </a:rPr>
              <a:t>net so </a:t>
            </a:r>
            <a:r>
              <a:rPr lang="en-ZA" sz="4800" b="1" dirty="0" err="1">
                <a:solidFill>
                  <a:srgbClr val="FFC000"/>
                </a:solidFill>
                <a:latin typeface="Visby" pitchFamily="50" charset="0"/>
              </a:rPr>
              <a:t>sal</a:t>
            </a:r>
            <a:r>
              <a:rPr lang="en-ZA" sz="48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800" b="1" dirty="0" err="1">
                <a:solidFill>
                  <a:srgbClr val="FFC000"/>
                </a:solidFill>
                <a:latin typeface="Visby" pitchFamily="50" charset="0"/>
              </a:rPr>
              <a:t>gebeur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soos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Hy vir my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</a:rPr>
              <a:t>gesê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</a:rPr>
              <a:t> het. </a:t>
            </a:r>
            <a:endParaRPr lang="en-US" sz="4800" u="sng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endParaRPr lang="en-US" sz="4800" u="sng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71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689214-95B6-5772-7BED-914CB7054E96}"/>
              </a:ext>
            </a:extLst>
          </p:cNvPr>
          <p:cNvSpPr txBox="1"/>
          <p:nvPr/>
        </p:nvSpPr>
        <p:spPr>
          <a:xfrm>
            <a:off x="3087974" y="1676400"/>
            <a:ext cx="8862726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DIE WERK VAN DIE </a:t>
            </a:r>
          </a:p>
          <a:p>
            <a:pPr algn="ctr"/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HEILIGE GEES</a:t>
            </a:r>
          </a:p>
          <a:p>
            <a:pPr algn="ctr"/>
            <a:endParaRPr lang="en-US" sz="2400" b="1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algn="ctr"/>
            <a:r>
              <a:rPr lang="en-US" sz="6000" b="1" dirty="0" err="1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Waar</a:t>
            </a:r>
            <a:r>
              <a:rPr lang="en-US" sz="60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die </a:t>
            </a:r>
            <a:r>
              <a:rPr lang="en-US" sz="6000" b="1" dirty="0" err="1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stroom</a:t>
            </a:r>
            <a:r>
              <a:rPr lang="en-US" sz="60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van die Gees </a:t>
            </a:r>
            <a:r>
              <a:rPr lang="en-US" sz="6000" b="1" dirty="0" err="1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lewe</a:t>
            </a:r>
            <a:r>
              <a:rPr lang="en-US" sz="60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bring  </a:t>
            </a:r>
          </a:p>
          <a:p>
            <a:pPr algn="ctr"/>
            <a:endParaRPr lang="en-US" sz="1600" b="1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                                 </a:t>
            </a:r>
            <a:r>
              <a:rPr lang="en-US" sz="4000" b="1" dirty="0" err="1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Esegiël</a:t>
            </a:r>
            <a:r>
              <a:rPr lang="en-US" sz="40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47:9</a:t>
            </a:r>
          </a:p>
          <a:p>
            <a:pPr algn="r"/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08356A-D018-42F4-AD41-1A7F2085F63E}"/>
              </a:ext>
            </a:extLst>
          </p:cNvPr>
          <p:cNvSpPr txBox="1"/>
          <p:nvPr/>
        </p:nvSpPr>
        <p:spPr>
          <a:xfrm rot="16200000">
            <a:off x="-3041545" y="928728"/>
            <a:ext cx="8534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Sessie 2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118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4DBA59-4BB5-0C25-81F2-429466AC0480}"/>
              </a:ext>
            </a:extLst>
          </p:cNvPr>
          <p:cNvSpPr txBox="1"/>
          <p:nvPr/>
        </p:nvSpPr>
        <p:spPr>
          <a:xfrm>
            <a:off x="1539008" y="114300"/>
            <a:ext cx="112164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2.5 </a:t>
            </a:r>
            <a:r>
              <a:rPr lang="en-US" sz="6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Prakties-Besprekingsvraag</a:t>
            </a:r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.</a:t>
            </a:r>
            <a:endParaRPr lang="en-US" sz="6000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E82E0F-0D12-C733-83CE-C5B903AA398B}"/>
              </a:ext>
            </a:extLst>
          </p:cNvPr>
          <p:cNvSpPr txBox="1"/>
          <p:nvPr/>
        </p:nvSpPr>
        <p:spPr>
          <a:xfrm>
            <a:off x="1326572" y="2154731"/>
            <a:ext cx="1047172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6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Wat is </a:t>
            </a:r>
            <a:r>
              <a:rPr lang="en-US" sz="60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daar</a:t>
            </a:r>
            <a:r>
              <a:rPr lang="en-US" sz="6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spesifiek</a:t>
            </a:r>
            <a:r>
              <a:rPr lang="en-US" sz="6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wat </a:t>
            </a:r>
            <a:r>
              <a:rPr lang="en-US" sz="60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jy</a:t>
            </a:r>
            <a:r>
              <a:rPr lang="en-US" sz="6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begeer</a:t>
            </a:r>
            <a:r>
              <a:rPr lang="en-US" sz="6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dat</a:t>
            </a:r>
            <a:r>
              <a:rPr lang="en-US" sz="6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die </a:t>
            </a:r>
            <a:r>
              <a:rPr lang="en-US" sz="60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Heilige</a:t>
            </a:r>
            <a:r>
              <a:rPr lang="en-US" sz="6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Gees in </a:t>
            </a:r>
            <a:r>
              <a:rPr lang="en-US" sz="60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en</a:t>
            </a:r>
            <a:r>
              <a:rPr lang="en-US" sz="6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deur</a:t>
            </a:r>
            <a:r>
              <a:rPr lang="en-US" sz="6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jou</a:t>
            </a:r>
            <a:r>
              <a:rPr lang="en-US" sz="6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moet</a:t>
            </a:r>
            <a:r>
              <a:rPr lang="en-US" sz="6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kom</a:t>
            </a:r>
            <a:r>
              <a:rPr lang="en-US" sz="6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doen</a:t>
            </a:r>
            <a:r>
              <a:rPr lang="en-US" sz="6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05304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4587A1-0A47-1489-F829-0E1128B094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0618" y="240566"/>
            <a:ext cx="8221662" cy="5455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0292DB-9071-9E21-7F49-95311BBBA79D}"/>
              </a:ext>
            </a:extLst>
          </p:cNvPr>
          <p:cNvSpPr txBox="1"/>
          <p:nvPr/>
        </p:nvSpPr>
        <p:spPr>
          <a:xfrm>
            <a:off x="1805277" y="5943455"/>
            <a:ext cx="6543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Christus </a:t>
            </a:r>
            <a:r>
              <a:rPr lang="en-US" sz="4800" b="1" dirty="0" err="1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buite</a:t>
            </a:r>
            <a:endParaRPr lang="en-US" sz="4800" b="1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3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70E01CB9-3D70-B927-E921-7B622C181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365" y="122379"/>
            <a:ext cx="5840059" cy="5523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EC63F4-BEF1-B4B1-B4D0-D0F6253E059B}"/>
              </a:ext>
            </a:extLst>
          </p:cNvPr>
          <p:cNvSpPr txBox="1"/>
          <p:nvPr/>
        </p:nvSpPr>
        <p:spPr>
          <a:xfrm>
            <a:off x="1784350" y="5814869"/>
            <a:ext cx="5857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Christus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binne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1917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555522E4-3648-18A9-7F3A-86CB54265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528" y="111075"/>
            <a:ext cx="5941868" cy="538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55915C-2342-1EF1-C21A-42F12B49FB7C}"/>
              </a:ext>
            </a:extLst>
          </p:cNvPr>
          <p:cNvSpPr txBox="1"/>
          <p:nvPr/>
        </p:nvSpPr>
        <p:spPr>
          <a:xfrm>
            <a:off x="1006764" y="5885151"/>
            <a:ext cx="815743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Heilige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gees in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beheer</a:t>
            </a:r>
            <a:endParaRPr lang="en-US" sz="4800" b="1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061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B8152D-4142-91D5-734C-ABC1F8447A06}"/>
              </a:ext>
            </a:extLst>
          </p:cNvPr>
          <p:cNvSpPr txBox="1"/>
          <p:nvPr/>
        </p:nvSpPr>
        <p:spPr>
          <a:xfrm>
            <a:off x="1231900" y="203200"/>
            <a:ext cx="108331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2.1 Welkom by </a:t>
            </a:r>
            <a:r>
              <a:rPr lang="en-US" sz="54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Moreleta</a:t>
            </a:r>
            <a:r>
              <a:rPr lang="en-US" sz="54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Kerk</a:t>
            </a:r>
            <a:endParaRPr lang="en-US" sz="5400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4D3D0C-475C-12E7-99CB-190B1EB1E01D}"/>
              </a:ext>
            </a:extLst>
          </p:cNvPr>
          <p:cNvSpPr txBox="1"/>
          <p:nvPr/>
        </p:nvSpPr>
        <p:spPr>
          <a:xfrm>
            <a:off x="1400129" y="981823"/>
            <a:ext cx="110617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54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af-ZA" sz="5400" kern="100" dirty="0">
                <a:solidFill>
                  <a:schemeClr val="bg1"/>
                </a:solidFill>
                <a:effectLst/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yer en dieper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54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af-ZA" sz="5400" kern="100" dirty="0">
                <a:solidFill>
                  <a:schemeClr val="bg1"/>
                </a:solidFill>
                <a:effectLst/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roepe</a:t>
            </a:r>
            <a:r>
              <a:rPr lang="af-ZA" sz="54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af-ZA" sz="5400" kern="100" dirty="0">
                <a:solidFill>
                  <a:schemeClr val="bg1"/>
                </a:solidFill>
                <a:effectLst/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kring</a:t>
            </a:r>
            <a:r>
              <a:rPr lang="af-ZA" sz="54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54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1000 lidmate (7jr x 1000)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54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2000 lidmate (4jr x 2000)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54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Leer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54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Omgegee</a:t>
            </a:r>
            <a:endParaRPr lang="en-US" sz="5400" dirty="0">
              <a:solidFill>
                <a:schemeClr val="bg1"/>
              </a:solidFill>
              <a:latin typeface="Visby" pitchFamily="50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af-ZA" sz="5400" kern="100" dirty="0">
              <a:solidFill>
                <a:schemeClr val="bg1"/>
              </a:solidFill>
              <a:latin typeface="Visby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55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517088-2809-F212-BE25-278D444FFCEE}"/>
              </a:ext>
            </a:extLst>
          </p:cNvPr>
          <p:cNvSpPr txBox="1"/>
          <p:nvPr/>
        </p:nvSpPr>
        <p:spPr>
          <a:xfrm>
            <a:off x="1181100" y="139700"/>
            <a:ext cx="1085850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2.2 Wat </a:t>
            </a:r>
            <a:r>
              <a:rPr lang="en-US" sz="6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kom</a:t>
            </a:r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en-US" sz="6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doen</a:t>
            </a:r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die HG? 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kumimoji="0" lang="en-US" sz="5400" b="1" i="0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uLnTx/>
                <a:uFillTx/>
                <a:latin typeface="Poppins" panose="00000500000000000000" pitchFamily="50" charset="0"/>
                <a:cs typeface="Poppins" panose="00000500000000000000" pitchFamily="50" charset="0"/>
              </a:rPr>
              <a:t>Voordelig</a:t>
            </a:r>
            <a:endParaRPr lang="en-US" sz="5400" b="1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47DB63-2501-F9DB-2764-FAB0D703DE83}"/>
              </a:ext>
            </a:extLst>
          </p:cNvPr>
          <p:cNvSpPr txBox="1"/>
          <p:nvPr/>
        </p:nvSpPr>
        <p:spPr>
          <a:xfrm>
            <a:off x="1159669" y="1960577"/>
            <a:ext cx="11167241" cy="4801314"/>
          </a:xfrm>
          <a:prstGeom prst="rect">
            <a:avLst/>
          </a:prstGeom>
          <a:solidFill>
            <a:srgbClr val="1F3A6F"/>
          </a:solidFill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Johannes 16:7</a:t>
            </a:r>
          </a:p>
          <a:p>
            <a:endParaRPr lang="en-US" sz="9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Dis tot julle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voordeel 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dat Ek weggaan, as Ek nie weggaan nie, sal die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Voorspraak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, die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Heilige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Gees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, nie na julle toe kom nie; maar as Ek gaan, sal Ek Hom na julle toe stuur</a:t>
            </a:r>
            <a:endParaRPr lang="en-US" sz="5400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648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16788E-1E14-F6B4-91EC-C86EDF56EEF8}"/>
              </a:ext>
            </a:extLst>
          </p:cNvPr>
          <p:cNvSpPr txBox="1"/>
          <p:nvPr/>
        </p:nvSpPr>
        <p:spPr>
          <a:xfrm>
            <a:off x="1405950" y="1335244"/>
            <a:ext cx="11010900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54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Wind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Storm Hand 2:2 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Blaas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Joh 20:22 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God se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asem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Onsigbaar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Kragtig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9198FD-DF93-D6F5-88C5-A2A0B87C2017}"/>
              </a:ext>
            </a:extLst>
          </p:cNvPr>
          <p:cNvSpPr txBox="1"/>
          <p:nvPr/>
        </p:nvSpPr>
        <p:spPr>
          <a:xfrm>
            <a:off x="1136130" y="274610"/>
            <a:ext cx="10845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2.3. </a:t>
            </a:r>
            <a:r>
              <a:rPr lang="en-US" sz="54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Eienskappe</a:t>
            </a:r>
            <a:r>
              <a:rPr lang="en-US" sz="54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van die HG</a:t>
            </a:r>
            <a:endParaRPr lang="en-US" sz="5400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95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6D11CD9-8518-FD32-10A7-131418C45807}"/>
              </a:ext>
            </a:extLst>
          </p:cNvPr>
          <p:cNvSpPr txBox="1"/>
          <p:nvPr/>
        </p:nvSpPr>
        <p:spPr>
          <a:xfrm>
            <a:off x="1206500" y="632999"/>
            <a:ext cx="1136387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Vuur</a:t>
            </a:r>
            <a:endParaRPr lang="en-US" sz="6000" b="1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Doop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: Luk 3:16					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Tonge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van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vuur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: Hand 2:3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sby" pitchFamily="50" charset="0"/>
                <a:cs typeface="Arial" panose="020B0604020202020204" pitchFamily="34" charset="0"/>
              </a:rPr>
              <a:t>Lig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isby" pitchFamily="50" charset="0"/>
              <a:cs typeface="Arial" panose="020B0604020202020204" pitchFamily="34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Veldbrand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Liefde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28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11D2DC-7534-1B74-EBA1-87F9C9990200}"/>
              </a:ext>
            </a:extLst>
          </p:cNvPr>
          <p:cNvSpPr txBox="1"/>
          <p:nvPr/>
        </p:nvSpPr>
        <p:spPr>
          <a:xfrm>
            <a:off x="1894609" y="1132070"/>
            <a:ext cx="110363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Water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Nuwe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lewe:Jes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 44:3,Eseg 47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Fontein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: Joh 7:37-39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Nuwe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vrugte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: Gal 5:22-23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Gawes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Poppi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08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DF94B6-6F6E-EF37-ECD2-8D3163B94ADD}"/>
              </a:ext>
            </a:extLst>
          </p:cNvPr>
          <p:cNvSpPr txBox="1"/>
          <p:nvPr/>
        </p:nvSpPr>
        <p:spPr>
          <a:xfrm>
            <a:off x="1942888" y="1365810"/>
            <a:ext cx="1041919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Olie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Kandelaar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Gesalf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: Lev 8:12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Afgesonder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Toe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te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rus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43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EB95FFC-BAE0-D21D-54AF-7A24552DA385}"/>
              </a:ext>
            </a:extLst>
          </p:cNvPr>
          <p:cNvSpPr txBox="1"/>
          <p:nvPr/>
        </p:nvSpPr>
        <p:spPr>
          <a:xfrm>
            <a:off x="1632725" y="896061"/>
            <a:ext cx="11103504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Duif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Jesus se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doop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: Joh 1:3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Sensitief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sby" pitchFamily="50" charset="0"/>
                <a:cs typeface="Arial" panose="020B0604020202020204" pitchFamily="34" charset="0"/>
              </a:rPr>
              <a:t>Heiligheid</a:t>
            </a:r>
            <a:endParaRPr lang="en-US" sz="4800" dirty="0">
              <a:solidFill>
                <a:prstClr val="white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Sagte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werking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Vrede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	</a:t>
            </a:r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en-US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67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f333582-21b8-4575-99d7-9597801f16ad" xsi:nil="true"/>
    <lcf76f155ced4ddcb4097134ff3c332f xmlns="e948f7a7-1252-47e6-a235-56e06d0ddf2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23372F08487F458D5F6694C9A08A3D" ma:contentTypeVersion="14" ma:contentTypeDescription="Create a new document." ma:contentTypeScope="" ma:versionID="25f722a52e24b260271dcfc142b42af9">
  <xsd:schema xmlns:xsd="http://www.w3.org/2001/XMLSchema" xmlns:xs="http://www.w3.org/2001/XMLSchema" xmlns:p="http://schemas.microsoft.com/office/2006/metadata/properties" xmlns:ns2="e948f7a7-1252-47e6-a235-56e06d0ddf26" xmlns:ns3="df333582-21b8-4575-99d7-9597801f16ad" targetNamespace="http://schemas.microsoft.com/office/2006/metadata/properties" ma:root="true" ma:fieldsID="aa4fb565caa0fc24c6769b38d983bfd6" ns2:_="" ns3:_="">
    <xsd:import namespace="e948f7a7-1252-47e6-a235-56e06d0ddf26"/>
    <xsd:import namespace="df333582-21b8-4575-99d7-9597801f16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f7a7-1252-47e6-a235-56e06d0ddf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9f965aa-c586-416e-9f73-21fad5aff9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333582-21b8-4575-99d7-9597801f16a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f0e4c9b-1cb1-43a4-85bb-2273405913df}" ma:internalName="TaxCatchAll" ma:showField="CatchAllData" ma:web="df333582-21b8-4575-99d7-9597801f16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336798-14B4-4625-9EAE-1DE9BECFA0E4}">
  <ds:schemaRefs>
    <ds:schemaRef ds:uri="http://schemas.microsoft.com/office/2006/metadata/properties"/>
    <ds:schemaRef ds:uri="http://schemas.microsoft.com/office/infopath/2007/PartnerControls"/>
    <ds:schemaRef ds:uri="df333582-21b8-4575-99d7-9597801f16ad"/>
    <ds:schemaRef ds:uri="e948f7a7-1252-47e6-a235-56e06d0ddf26"/>
  </ds:schemaRefs>
</ds:datastoreItem>
</file>

<file path=customXml/itemProps2.xml><?xml version="1.0" encoding="utf-8"?>
<ds:datastoreItem xmlns:ds="http://schemas.openxmlformats.org/officeDocument/2006/customXml" ds:itemID="{1465234D-1DF2-44C2-AD84-31BD6BD26D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0AF53F-D8E3-459C-B9E2-1135FEE3B3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f7a7-1252-47e6-a235-56e06d0ddf26"/>
    <ds:schemaRef ds:uri="df333582-21b8-4575-99d7-9597801f16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</TotalTime>
  <Words>483</Words>
  <Application>Microsoft Office PowerPoint</Application>
  <PresentationFormat>Widescreen</PresentationFormat>
  <Paragraphs>107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Poppins</vt:lpstr>
      <vt:lpstr>Visby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Jonathan Eloff</dc:creator>
  <cp:lastModifiedBy>Salome Botha</cp:lastModifiedBy>
  <cp:revision>22</cp:revision>
  <dcterms:created xsi:type="dcterms:W3CDTF">2024-08-05T12:57:13Z</dcterms:created>
  <dcterms:modified xsi:type="dcterms:W3CDTF">2026-07-13T06:25:10Z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0x010100A423372F08487F458D5F6694C9A08A3D</vt:lpwstr>
  </property>
</Properties>
</file>